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334" r:id="rId2"/>
    <p:sldId id="335" r:id="rId3"/>
    <p:sldId id="336" r:id="rId4"/>
    <p:sldId id="305" r:id="rId5"/>
    <p:sldId id="347" r:id="rId6"/>
    <p:sldId id="312" r:id="rId7"/>
    <p:sldId id="313" r:id="rId8"/>
    <p:sldId id="357" r:id="rId9"/>
    <p:sldId id="342" r:id="rId10"/>
    <p:sldId id="407" r:id="rId11"/>
    <p:sldId id="417" r:id="rId12"/>
    <p:sldId id="390" r:id="rId13"/>
    <p:sldId id="418" r:id="rId14"/>
    <p:sldId id="419" r:id="rId15"/>
    <p:sldId id="415" r:id="rId16"/>
    <p:sldId id="358" r:id="rId17"/>
    <p:sldId id="368" r:id="rId18"/>
    <p:sldId id="403" r:id="rId19"/>
    <p:sldId id="414" r:id="rId20"/>
    <p:sldId id="416" r:id="rId21"/>
    <p:sldId id="376" r:id="rId22"/>
    <p:sldId id="408" r:id="rId23"/>
    <p:sldId id="379" r:id="rId24"/>
    <p:sldId id="380" r:id="rId25"/>
    <p:sldId id="328" r:id="rId26"/>
    <p:sldId id="329" r:id="rId27"/>
    <p:sldId id="387" r:id="rId28"/>
    <p:sldId id="409" r:id="rId29"/>
    <p:sldId id="41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Bi (Henrybi - MIS)" initials="HB(-M" lastIdx="1" clrIdx="0">
    <p:extLst>
      <p:ext uri="{19B8F6BF-5375-455C-9EA6-DF929625EA0E}">
        <p15:presenceInfo xmlns:p15="http://schemas.microsoft.com/office/powerpoint/2012/main" userId="S-1-5-21-3565592942-3302206471-330524761-5833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DBB28-FB38-4A4D-88D4-568C447DAE8C}" v="3" dt="2026-01-08T06:27:47.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12" autoAdjust="0"/>
    <p:restoredTop sz="91463" autoAdjust="0"/>
  </p:normalViewPr>
  <p:slideViewPr>
    <p:cSldViewPr snapToGrid="0">
      <p:cViewPr varScale="1">
        <p:scale>
          <a:sx n="82" d="100"/>
          <a:sy n="82" d="100"/>
        </p:scale>
        <p:origin x="782"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9" d="100"/>
          <a:sy n="89" d="100"/>
        </p:scale>
        <p:origin x="380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parco (巴而可 - MCT)" userId="6d04c2cd-98f6-4d96-9471-204f87b7b15b" providerId="ADAL" clId="{0FB662A5-EADD-466D-B522-AB6AB27693A2}"/>
    <pc:docChg chg="custSel addSld modSld">
      <pc:chgData name="patrick.parco (巴而可 - MCT)" userId="6d04c2cd-98f6-4d96-9471-204f87b7b15b" providerId="ADAL" clId="{0FB662A5-EADD-466D-B522-AB6AB27693A2}" dt="2026-01-08T06:46:01.575" v="14" actId="20577"/>
      <pc:docMkLst>
        <pc:docMk/>
      </pc:docMkLst>
      <pc:sldChg chg="modSp mod">
        <pc:chgData name="patrick.parco (巴而可 - MCT)" userId="6d04c2cd-98f6-4d96-9471-204f87b7b15b" providerId="ADAL" clId="{0FB662A5-EADD-466D-B522-AB6AB27693A2}" dt="2026-01-08T06:46:01.575" v="14" actId="20577"/>
        <pc:sldMkLst>
          <pc:docMk/>
          <pc:sldMk cId="3115059767" sldId="334"/>
        </pc:sldMkLst>
        <pc:graphicFrameChg chg="modGraphic">
          <ac:chgData name="patrick.parco (巴而可 - MCT)" userId="6d04c2cd-98f6-4d96-9471-204f87b7b15b" providerId="ADAL" clId="{0FB662A5-EADD-466D-B522-AB6AB27693A2}" dt="2026-01-08T06:46:01.575" v="14" actId="20577"/>
          <ac:graphicFrameMkLst>
            <pc:docMk/>
            <pc:sldMk cId="3115059767" sldId="334"/>
            <ac:graphicFrameMk id="7" creationId="{00000000-0000-0000-0000-000000000000}"/>
          </ac:graphicFrameMkLst>
        </pc:graphicFrameChg>
      </pc:sldChg>
      <pc:sldChg chg="modSp mod">
        <pc:chgData name="patrick.parco (巴而可 - MCT)" userId="6d04c2cd-98f6-4d96-9471-204f87b7b15b" providerId="ADAL" clId="{0FB662A5-EADD-466D-B522-AB6AB27693A2}" dt="2026-01-08T03:22:06.284" v="2" actId="732"/>
        <pc:sldMkLst>
          <pc:docMk/>
          <pc:sldMk cId="2608183713" sldId="347"/>
        </pc:sldMkLst>
        <pc:picChg chg="mod modCrop">
          <ac:chgData name="patrick.parco (巴而可 - MCT)" userId="6d04c2cd-98f6-4d96-9471-204f87b7b15b" providerId="ADAL" clId="{0FB662A5-EADD-466D-B522-AB6AB27693A2}" dt="2026-01-08T03:22:06.284" v="2" actId="732"/>
          <ac:picMkLst>
            <pc:docMk/>
            <pc:sldMk cId="2608183713" sldId="347"/>
            <ac:picMk id="13" creationId="{00000000-0000-0000-0000-000000000000}"/>
          </ac:picMkLst>
        </pc:picChg>
      </pc:sldChg>
      <pc:sldChg chg="addSp delSp modSp mod">
        <pc:chgData name="patrick.parco (巴而可 - MCT)" userId="6d04c2cd-98f6-4d96-9471-204f87b7b15b" providerId="ADAL" clId="{0FB662A5-EADD-466D-B522-AB6AB27693A2}" dt="2026-01-08T06:27:47.108" v="7" actId="931"/>
        <pc:sldMkLst>
          <pc:docMk/>
          <pc:sldMk cId="3004022109" sldId="403"/>
        </pc:sldMkLst>
        <pc:spChg chg="add del mod">
          <ac:chgData name="patrick.parco (巴而可 - MCT)" userId="6d04c2cd-98f6-4d96-9471-204f87b7b15b" providerId="ADAL" clId="{0FB662A5-EADD-466D-B522-AB6AB27693A2}" dt="2026-01-08T06:27:47.108" v="7" actId="931"/>
          <ac:spMkLst>
            <pc:docMk/>
            <pc:sldMk cId="3004022109" sldId="403"/>
            <ac:spMk id="3" creationId="{DF4D2AA3-B59D-22FD-B3E9-40609863C0DC}"/>
          </ac:spMkLst>
        </pc:spChg>
        <pc:picChg chg="add mod">
          <ac:chgData name="patrick.parco (巴而可 - MCT)" userId="6d04c2cd-98f6-4d96-9471-204f87b7b15b" providerId="ADAL" clId="{0FB662A5-EADD-466D-B522-AB6AB27693A2}" dt="2026-01-08T06:27:47.108" v="7" actId="931"/>
          <ac:picMkLst>
            <pc:docMk/>
            <pc:sldMk cId="3004022109" sldId="403"/>
            <ac:picMk id="6" creationId="{C1E7641C-BF00-3003-7BB6-1DAE5C937052}"/>
          </ac:picMkLst>
        </pc:picChg>
        <pc:picChg chg="del">
          <ac:chgData name="patrick.parco (巴而可 - MCT)" userId="6d04c2cd-98f6-4d96-9471-204f87b7b15b" providerId="ADAL" clId="{0FB662A5-EADD-466D-B522-AB6AB27693A2}" dt="2026-01-08T06:27:21.222" v="6" actId="478"/>
          <ac:picMkLst>
            <pc:docMk/>
            <pc:sldMk cId="3004022109" sldId="403"/>
            <ac:picMk id="10" creationId="{00000000-0000-0000-0000-000000000000}"/>
          </ac:picMkLst>
        </pc:picChg>
      </pc:sldChg>
      <pc:sldChg chg="addSp delSp modSp new">
        <pc:chgData name="patrick.parco (巴而可 - MCT)" userId="6d04c2cd-98f6-4d96-9471-204f87b7b15b" providerId="ADAL" clId="{0FB662A5-EADD-466D-B522-AB6AB27693A2}" dt="2026-01-08T06:27:09.050" v="5" actId="931"/>
        <pc:sldMkLst>
          <pc:docMk/>
          <pc:sldMk cId="2777557268" sldId="419"/>
        </pc:sldMkLst>
        <pc:spChg chg="del">
          <ac:chgData name="patrick.parco (巴而可 - MCT)" userId="6d04c2cd-98f6-4d96-9471-204f87b7b15b" providerId="ADAL" clId="{0FB662A5-EADD-466D-B522-AB6AB27693A2}" dt="2026-01-08T06:27:05.143" v="4" actId="931"/>
          <ac:spMkLst>
            <pc:docMk/>
            <pc:sldMk cId="2777557268" sldId="419"/>
            <ac:spMk id="2" creationId="{8ABAA02E-7D45-6065-C2D6-3869AE0F9048}"/>
          </ac:spMkLst>
        </pc:spChg>
        <pc:spChg chg="del">
          <ac:chgData name="patrick.parco (巴而可 - MCT)" userId="6d04c2cd-98f6-4d96-9471-204f87b7b15b" providerId="ADAL" clId="{0FB662A5-EADD-466D-B522-AB6AB27693A2}" dt="2026-01-08T06:27:09.050" v="5" actId="931"/>
          <ac:spMkLst>
            <pc:docMk/>
            <pc:sldMk cId="2777557268" sldId="419"/>
            <ac:spMk id="4" creationId="{810F8BAB-161D-350E-794D-E00A65B402FC}"/>
          </ac:spMkLst>
        </pc:spChg>
        <pc:picChg chg="add mod">
          <ac:chgData name="patrick.parco (巴而可 - MCT)" userId="6d04c2cd-98f6-4d96-9471-204f87b7b15b" providerId="ADAL" clId="{0FB662A5-EADD-466D-B522-AB6AB27693A2}" dt="2026-01-08T06:27:05.143" v="4" actId="931"/>
          <ac:picMkLst>
            <pc:docMk/>
            <pc:sldMk cId="2777557268" sldId="419"/>
            <ac:picMk id="7" creationId="{57900AAF-D87D-F568-12B0-592B5A2C37C1}"/>
          </ac:picMkLst>
        </pc:picChg>
        <pc:picChg chg="add mod">
          <ac:chgData name="patrick.parco (巴而可 - MCT)" userId="6d04c2cd-98f6-4d96-9471-204f87b7b15b" providerId="ADAL" clId="{0FB662A5-EADD-466D-B522-AB6AB27693A2}" dt="2026-01-08T06:27:09.050" v="5" actId="931"/>
          <ac:picMkLst>
            <pc:docMk/>
            <pc:sldMk cId="2777557268" sldId="419"/>
            <ac:picMk id="9" creationId="{938329F8-4935-EBBB-5572-ADCC533B5FB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68F35B-6A54-4BF4-AEE7-203D44D9DA77}" type="datetimeFigureOut">
              <a:rPr lang="en-US" smtClean="0"/>
              <a:t>1/8/2026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1BE10E-B0A0-4EC3-81D1-072D608D5B44}" type="slidenum">
              <a:rPr lang="en-US" smtClean="0"/>
              <a:t>‹#›</a:t>
            </a:fld>
            <a:endParaRPr lang="en-US"/>
          </a:p>
        </p:txBody>
      </p:sp>
    </p:spTree>
    <p:extLst>
      <p:ext uri="{BB962C8B-B14F-4D97-AF65-F5344CB8AC3E}">
        <p14:creationId xmlns:p14="http://schemas.microsoft.com/office/powerpoint/2010/main" val="2692460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61692F-667A-4EC4-B234-09C6236CBF32}" type="datetimeFigureOut">
              <a:rPr lang="en-US" smtClean="0"/>
              <a:t>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68008-CF04-4951-8E71-228A5DC94768}" type="slidenum">
              <a:rPr lang="en-US" smtClean="0"/>
              <a:t>‹#›</a:t>
            </a:fld>
            <a:endParaRPr lang="en-US"/>
          </a:p>
        </p:txBody>
      </p:sp>
    </p:spTree>
    <p:extLst>
      <p:ext uri="{BB962C8B-B14F-4D97-AF65-F5344CB8AC3E}">
        <p14:creationId xmlns:p14="http://schemas.microsoft.com/office/powerpoint/2010/main" val="1787650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4468008-CF04-4951-8E71-228A5DC94768}" type="slidenum">
              <a:rPr lang="en-US" smtClean="0"/>
              <a:t>1</a:t>
            </a:fld>
            <a:endParaRPr lang="en-US"/>
          </a:p>
        </p:txBody>
      </p:sp>
    </p:spTree>
    <p:extLst>
      <p:ext uri="{BB962C8B-B14F-4D97-AF65-F5344CB8AC3E}">
        <p14:creationId xmlns:p14="http://schemas.microsoft.com/office/powerpoint/2010/main" val="64310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6D6E0-F95B-BFF6-5566-899CDCA9FC7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8814A1A-6E53-86DA-8A11-244410A7482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BC6A9CE-277C-69D0-9307-780259EB783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74F3D16-795C-1CF0-D0EB-A3E4E0D9CD97}"/>
              </a:ext>
            </a:extLst>
          </p:cNvPr>
          <p:cNvSpPr>
            <a:spLocks noGrp="1"/>
          </p:cNvSpPr>
          <p:nvPr>
            <p:ph type="sldNum" sz="quarter" idx="5"/>
          </p:nvPr>
        </p:nvSpPr>
        <p:spPr/>
        <p:txBody>
          <a:bodyPr/>
          <a:lstStyle/>
          <a:p>
            <a:fld id="{C4468008-CF04-4951-8E71-228A5DC94768}" type="slidenum">
              <a:rPr lang="en-US" smtClean="0"/>
              <a:t>20</a:t>
            </a:fld>
            <a:endParaRPr lang="en-US"/>
          </a:p>
        </p:txBody>
      </p:sp>
    </p:spTree>
    <p:extLst>
      <p:ext uri="{BB962C8B-B14F-4D97-AF65-F5344CB8AC3E}">
        <p14:creationId xmlns:p14="http://schemas.microsoft.com/office/powerpoint/2010/main" val="1358294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4468008-CF04-4951-8E71-228A5DC94768}" type="slidenum">
              <a:rPr lang="en-US" smtClean="0"/>
              <a:t>23</a:t>
            </a:fld>
            <a:endParaRPr lang="en-US"/>
          </a:p>
        </p:txBody>
      </p:sp>
    </p:spTree>
    <p:extLst>
      <p:ext uri="{BB962C8B-B14F-4D97-AF65-F5344CB8AC3E}">
        <p14:creationId xmlns:p14="http://schemas.microsoft.com/office/powerpoint/2010/main" val="1718909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468008-CF04-4951-8E71-228A5DC94768}" type="slidenum">
              <a:rPr lang="en-US" smtClean="0"/>
              <a:t>5</a:t>
            </a:fld>
            <a:endParaRPr lang="en-US"/>
          </a:p>
        </p:txBody>
      </p:sp>
    </p:spTree>
    <p:extLst>
      <p:ext uri="{BB962C8B-B14F-4D97-AF65-F5344CB8AC3E}">
        <p14:creationId xmlns:p14="http://schemas.microsoft.com/office/powerpoint/2010/main" val="186080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468008-CF04-4951-8E71-228A5DC94768}" type="slidenum">
              <a:rPr lang="en-US" smtClean="0"/>
              <a:t>6</a:t>
            </a:fld>
            <a:endParaRPr lang="en-US"/>
          </a:p>
        </p:txBody>
      </p:sp>
    </p:spTree>
    <p:extLst>
      <p:ext uri="{BB962C8B-B14F-4D97-AF65-F5344CB8AC3E}">
        <p14:creationId xmlns:p14="http://schemas.microsoft.com/office/powerpoint/2010/main" val="2439514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4468008-CF04-4951-8E71-228A5DC94768}" type="slidenum">
              <a:rPr lang="en-US" smtClean="0"/>
              <a:t>8</a:t>
            </a:fld>
            <a:endParaRPr lang="en-US"/>
          </a:p>
        </p:txBody>
      </p:sp>
    </p:spTree>
    <p:extLst>
      <p:ext uri="{BB962C8B-B14F-4D97-AF65-F5344CB8AC3E}">
        <p14:creationId xmlns:p14="http://schemas.microsoft.com/office/powerpoint/2010/main" val="59108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4468008-CF04-4951-8E71-228A5DC94768}" type="slidenum">
              <a:rPr lang="en-US" smtClean="0"/>
              <a:t>12</a:t>
            </a:fld>
            <a:endParaRPr lang="en-US"/>
          </a:p>
        </p:txBody>
      </p:sp>
    </p:spTree>
    <p:extLst>
      <p:ext uri="{BB962C8B-B14F-4D97-AF65-F5344CB8AC3E}">
        <p14:creationId xmlns:p14="http://schemas.microsoft.com/office/powerpoint/2010/main" val="770407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4468008-CF04-4951-8E71-228A5DC94768}" type="slidenum">
              <a:rPr lang="en-US" smtClean="0"/>
              <a:t>13</a:t>
            </a:fld>
            <a:endParaRPr lang="en-US"/>
          </a:p>
        </p:txBody>
      </p:sp>
    </p:spTree>
    <p:extLst>
      <p:ext uri="{BB962C8B-B14F-4D97-AF65-F5344CB8AC3E}">
        <p14:creationId xmlns:p14="http://schemas.microsoft.com/office/powerpoint/2010/main" val="362415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468008-CF04-4951-8E71-228A5DC94768}" type="slidenum">
              <a:rPr lang="en-US" smtClean="0"/>
              <a:t>16</a:t>
            </a:fld>
            <a:endParaRPr lang="en-US"/>
          </a:p>
        </p:txBody>
      </p:sp>
    </p:spTree>
    <p:extLst>
      <p:ext uri="{BB962C8B-B14F-4D97-AF65-F5344CB8AC3E}">
        <p14:creationId xmlns:p14="http://schemas.microsoft.com/office/powerpoint/2010/main" val="2726383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4468008-CF04-4951-8E71-228A5DC94768}" type="slidenum">
              <a:rPr lang="en-US" smtClean="0"/>
              <a:t>17</a:t>
            </a:fld>
            <a:endParaRPr lang="en-US"/>
          </a:p>
        </p:txBody>
      </p:sp>
    </p:spTree>
    <p:extLst>
      <p:ext uri="{BB962C8B-B14F-4D97-AF65-F5344CB8AC3E}">
        <p14:creationId xmlns:p14="http://schemas.microsoft.com/office/powerpoint/2010/main" val="3054440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6D6E0-F95B-BFF6-5566-899CDCA9FC7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8814A1A-6E53-86DA-8A11-244410A7482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BC6A9CE-277C-69D0-9307-780259EB783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74F3D16-795C-1CF0-D0EB-A3E4E0D9CD97}"/>
              </a:ext>
            </a:extLst>
          </p:cNvPr>
          <p:cNvSpPr>
            <a:spLocks noGrp="1"/>
          </p:cNvSpPr>
          <p:nvPr>
            <p:ph type="sldNum" sz="quarter" idx="5"/>
          </p:nvPr>
        </p:nvSpPr>
        <p:spPr/>
        <p:txBody>
          <a:bodyPr/>
          <a:lstStyle/>
          <a:p>
            <a:fld id="{C4468008-CF04-4951-8E71-228A5DC94768}" type="slidenum">
              <a:rPr lang="en-US" smtClean="0"/>
              <a:t>19</a:t>
            </a:fld>
            <a:endParaRPr lang="en-US"/>
          </a:p>
        </p:txBody>
      </p:sp>
    </p:spTree>
    <p:extLst>
      <p:ext uri="{BB962C8B-B14F-4D97-AF65-F5344CB8AC3E}">
        <p14:creationId xmlns:p14="http://schemas.microsoft.com/office/powerpoint/2010/main" val="1722242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p:nvPr>
        </p:nvSpPr>
        <p:spPr>
          <a:xfrm>
            <a:off x="531952" y="739776"/>
            <a:ext cx="11128097" cy="1470025"/>
          </a:xfrm>
        </p:spPr>
        <p:txBody>
          <a:bodyPr>
            <a:normAutofit/>
          </a:bodyPr>
          <a:lstStyle>
            <a:lvl1pPr>
              <a:defRPr sz="3200"/>
            </a:lvl1pPr>
          </a:lstStyle>
          <a:p>
            <a:endParaRPr lang="en-US" sz="3600" b="1" dirty="0"/>
          </a:p>
        </p:txBody>
      </p:sp>
    </p:spTree>
    <p:extLst>
      <p:ext uri="{BB962C8B-B14F-4D97-AF65-F5344CB8AC3E}">
        <p14:creationId xmlns:p14="http://schemas.microsoft.com/office/powerpoint/2010/main" val="1199459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Rack Rear (RR2, RR1, RR3)">
    <p:spTree>
      <p:nvGrpSpPr>
        <p:cNvPr id="1" name=""/>
        <p:cNvGrpSpPr/>
        <p:nvPr/>
      </p:nvGrpSpPr>
      <p:grpSpPr>
        <a:xfrm>
          <a:off x="0" y="0"/>
          <a:ext cx="0" cy="0"/>
          <a:chOff x="0" y="0"/>
          <a:chExt cx="0" cy="0"/>
        </a:xfrm>
      </p:grpSpPr>
      <p:sp>
        <p:nvSpPr>
          <p:cNvPr id="16"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585864" y="2930715"/>
            <a:ext cx="916307" cy="338554"/>
          </a:xfrm>
          <a:prstGeom prst="rect">
            <a:avLst/>
          </a:prstGeom>
          <a:noFill/>
        </p:spPr>
        <p:txBody>
          <a:bodyPr wrap="square" rtlCol="0">
            <a:spAutoFit/>
          </a:bodyPr>
          <a:lstStyle/>
          <a:p>
            <a:pPr algn="ctr"/>
            <a:r>
              <a:rPr lang="en-US" sz="1600" baseline="0" dirty="0"/>
              <a:t>RR2</a:t>
            </a:r>
            <a:endParaRPr lang="en-US" sz="1600" dirty="0"/>
          </a:p>
        </p:txBody>
      </p:sp>
      <p:sp>
        <p:nvSpPr>
          <p:cNvPr id="12" name="TextBox 11"/>
          <p:cNvSpPr txBox="1"/>
          <p:nvPr userDrawn="1"/>
        </p:nvSpPr>
        <p:spPr>
          <a:xfrm flipH="1">
            <a:off x="5653039" y="2930715"/>
            <a:ext cx="916307" cy="338554"/>
          </a:xfrm>
          <a:prstGeom prst="rect">
            <a:avLst/>
          </a:prstGeom>
          <a:noFill/>
        </p:spPr>
        <p:txBody>
          <a:bodyPr wrap="square" rtlCol="0">
            <a:spAutoFit/>
          </a:bodyPr>
          <a:lstStyle/>
          <a:p>
            <a:pPr algn="ctr"/>
            <a:r>
              <a:rPr lang="en-US" sz="1600" baseline="0" dirty="0"/>
              <a:t>RR1</a:t>
            </a:r>
            <a:endParaRPr lang="en-US" sz="1600" dirty="0"/>
          </a:p>
        </p:txBody>
      </p:sp>
      <p:sp>
        <p:nvSpPr>
          <p:cNvPr id="15" name="TextBox 14"/>
          <p:cNvSpPr txBox="1"/>
          <p:nvPr userDrawn="1"/>
        </p:nvSpPr>
        <p:spPr>
          <a:xfrm flipH="1">
            <a:off x="9710689" y="2930715"/>
            <a:ext cx="916307" cy="338554"/>
          </a:xfrm>
          <a:prstGeom prst="rect">
            <a:avLst/>
          </a:prstGeom>
          <a:noFill/>
        </p:spPr>
        <p:txBody>
          <a:bodyPr wrap="square" rtlCol="0">
            <a:spAutoFit/>
          </a:bodyPr>
          <a:lstStyle/>
          <a:p>
            <a:pPr algn="ctr"/>
            <a:r>
              <a:rPr lang="en-US" sz="1600" baseline="0" dirty="0"/>
              <a:t>RR3</a:t>
            </a:r>
            <a:endParaRPr lang="en-US" sz="1600" dirty="0"/>
          </a:p>
        </p:txBody>
      </p:sp>
      <p:sp>
        <p:nvSpPr>
          <p:cNvPr id="14" name="TextBox 13"/>
          <p:cNvSpPr txBox="1"/>
          <p:nvPr userDrawn="1"/>
        </p:nvSpPr>
        <p:spPr>
          <a:xfrm flipH="1">
            <a:off x="-42367" y="1671767"/>
            <a:ext cx="2412007" cy="1015663"/>
          </a:xfrm>
          <a:prstGeom prst="rect">
            <a:avLst/>
          </a:prstGeom>
          <a:noFill/>
        </p:spPr>
        <p:txBody>
          <a:bodyPr wrap="square" rtlCol="0">
            <a:spAutoFit/>
          </a:bodyPr>
          <a:lstStyle/>
          <a:p>
            <a:pPr algn="ctr"/>
            <a:r>
              <a:rPr lang="en-US" sz="2000" b="1" dirty="0">
                <a:solidFill>
                  <a:srgbClr val="C00000"/>
                </a:solidFill>
              </a:rPr>
              <a:t>Full</a:t>
            </a:r>
            <a:r>
              <a:rPr lang="en-US" sz="2000" b="1" baseline="0" dirty="0">
                <a:solidFill>
                  <a:srgbClr val="C00000"/>
                </a:solidFill>
              </a:rPr>
              <a:t> </a:t>
            </a:r>
            <a:r>
              <a:rPr lang="en-US" sz="2000" b="1" dirty="0">
                <a:solidFill>
                  <a:srgbClr val="C00000"/>
                </a:solidFill>
              </a:rPr>
              <a:t>Rack Views</a:t>
            </a:r>
          </a:p>
          <a:p>
            <a:pPr algn="ctr"/>
            <a:r>
              <a:rPr lang="en-US" sz="2000" b="1" dirty="0">
                <a:solidFill>
                  <a:srgbClr val="C00000"/>
                </a:solidFill>
              </a:rPr>
              <a:t>Rear</a:t>
            </a:r>
          </a:p>
          <a:p>
            <a:pPr algn="ctr"/>
            <a:endParaRPr lang="en-US" sz="2000" b="1" dirty="0">
              <a:solidFill>
                <a:srgbClr val="C00000"/>
              </a:solidFill>
            </a:endParaRPr>
          </a:p>
        </p:txBody>
      </p:sp>
    </p:spTree>
    <p:extLst>
      <p:ext uri="{BB962C8B-B14F-4D97-AF65-F5344CB8AC3E}">
        <p14:creationId xmlns:p14="http://schemas.microsoft.com/office/powerpoint/2010/main" val="3774737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ar Top Half (RR5, RR4, RR6)">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70" y="2929885"/>
            <a:ext cx="1200696" cy="338554"/>
          </a:xfrm>
          <a:prstGeom prst="rect">
            <a:avLst/>
          </a:prstGeom>
          <a:noFill/>
        </p:spPr>
        <p:txBody>
          <a:bodyPr wrap="square" rtlCol="0">
            <a:spAutoFit/>
          </a:bodyPr>
          <a:lstStyle/>
          <a:p>
            <a:pPr algn="ctr"/>
            <a:r>
              <a:rPr lang="en-US" sz="1600" baseline="0" dirty="0"/>
              <a:t>RR5</a:t>
            </a:r>
            <a:endParaRPr lang="en-US" sz="1600" dirty="0"/>
          </a:p>
        </p:txBody>
      </p:sp>
      <p:sp>
        <p:nvSpPr>
          <p:cNvPr id="13" name="TextBox 12"/>
          <p:cNvSpPr txBox="1"/>
          <p:nvPr userDrawn="1"/>
        </p:nvSpPr>
        <p:spPr>
          <a:xfrm flipH="1">
            <a:off x="5634125" y="2933691"/>
            <a:ext cx="916307" cy="338554"/>
          </a:xfrm>
          <a:prstGeom prst="rect">
            <a:avLst/>
          </a:prstGeom>
          <a:noFill/>
        </p:spPr>
        <p:txBody>
          <a:bodyPr wrap="square" rtlCol="0">
            <a:spAutoFit/>
          </a:bodyPr>
          <a:lstStyle/>
          <a:p>
            <a:pPr algn="ctr"/>
            <a:r>
              <a:rPr lang="en-US" sz="1600" baseline="0" dirty="0"/>
              <a:t>RR4 </a:t>
            </a:r>
            <a:endParaRPr lang="en-US" sz="1600" dirty="0"/>
          </a:p>
        </p:txBody>
      </p:sp>
      <p:sp>
        <p:nvSpPr>
          <p:cNvPr id="15" name="TextBox 14"/>
          <p:cNvSpPr txBox="1"/>
          <p:nvPr userDrawn="1"/>
        </p:nvSpPr>
        <p:spPr>
          <a:xfrm flipH="1">
            <a:off x="9675855" y="2927159"/>
            <a:ext cx="916307" cy="338554"/>
          </a:xfrm>
          <a:prstGeom prst="rect">
            <a:avLst/>
          </a:prstGeom>
          <a:noFill/>
        </p:spPr>
        <p:txBody>
          <a:bodyPr wrap="square" rtlCol="0">
            <a:spAutoFit/>
          </a:bodyPr>
          <a:lstStyle/>
          <a:p>
            <a:pPr algn="ctr"/>
            <a:r>
              <a:rPr lang="en-US" sz="1600" baseline="0" dirty="0"/>
              <a:t>RR6 </a:t>
            </a:r>
            <a:endParaRPr lang="en-US" sz="1600" dirty="0"/>
          </a:p>
        </p:txBody>
      </p:sp>
      <p:sp>
        <p:nvSpPr>
          <p:cNvPr id="10" name="TextBox 9"/>
          <p:cNvSpPr txBox="1"/>
          <p:nvPr userDrawn="1"/>
        </p:nvSpPr>
        <p:spPr>
          <a:xfrm flipH="1">
            <a:off x="-63321" y="1665236"/>
            <a:ext cx="2412007" cy="707886"/>
          </a:xfrm>
          <a:prstGeom prst="rect">
            <a:avLst/>
          </a:prstGeom>
          <a:noFill/>
        </p:spPr>
        <p:txBody>
          <a:bodyPr wrap="square" rtlCol="0">
            <a:spAutoFit/>
          </a:bodyPr>
          <a:lstStyle/>
          <a:p>
            <a:pPr algn="ctr"/>
            <a:r>
              <a:rPr lang="en-US" sz="2000" b="1" baseline="0" dirty="0">
                <a:solidFill>
                  <a:srgbClr val="C00000"/>
                </a:solidFill>
              </a:rPr>
              <a:t>Rear of Rack</a:t>
            </a:r>
          </a:p>
          <a:p>
            <a:pPr algn="ctr"/>
            <a:r>
              <a:rPr lang="en-US" sz="2000" b="1" baseline="0" dirty="0">
                <a:solidFill>
                  <a:srgbClr val="C00000"/>
                </a:solidFill>
              </a:rPr>
              <a:t>Top Half</a:t>
            </a:r>
            <a:endParaRPr lang="en-US" sz="2000" b="1" dirty="0">
              <a:solidFill>
                <a:srgbClr val="C00000"/>
              </a:solidFill>
            </a:endParaRPr>
          </a:p>
        </p:txBody>
      </p:sp>
    </p:spTree>
    <p:extLst>
      <p:ext uri="{BB962C8B-B14F-4D97-AF65-F5344CB8AC3E}">
        <p14:creationId xmlns:p14="http://schemas.microsoft.com/office/powerpoint/2010/main" val="2424460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ar Bottom Half (RR8, RR7, RR9)">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69" y="2929886"/>
            <a:ext cx="1200696" cy="338554"/>
          </a:xfrm>
          <a:prstGeom prst="rect">
            <a:avLst/>
          </a:prstGeom>
          <a:noFill/>
        </p:spPr>
        <p:txBody>
          <a:bodyPr wrap="square" rtlCol="0">
            <a:spAutoFit/>
          </a:bodyPr>
          <a:lstStyle/>
          <a:p>
            <a:pPr algn="ctr"/>
            <a:r>
              <a:rPr lang="en-US" sz="1600" baseline="0" dirty="0"/>
              <a:t>RR8</a:t>
            </a:r>
            <a:endParaRPr lang="en-US" sz="1600" dirty="0"/>
          </a:p>
        </p:txBody>
      </p:sp>
      <p:sp>
        <p:nvSpPr>
          <p:cNvPr id="13" name="TextBox 12"/>
          <p:cNvSpPr txBox="1"/>
          <p:nvPr userDrawn="1"/>
        </p:nvSpPr>
        <p:spPr>
          <a:xfrm flipH="1">
            <a:off x="5634124" y="2933692"/>
            <a:ext cx="916307" cy="338554"/>
          </a:xfrm>
          <a:prstGeom prst="rect">
            <a:avLst/>
          </a:prstGeom>
          <a:noFill/>
        </p:spPr>
        <p:txBody>
          <a:bodyPr wrap="square" rtlCol="0">
            <a:spAutoFit/>
          </a:bodyPr>
          <a:lstStyle/>
          <a:p>
            <a:pPr algn="ctr"/>
            <a:r>
              <a:rPr lang="en-US" sz="1600" baseline="0" dirty="0"/>
              <a:t>RR7 </a:t>
            </a:r>
            <a:endParaRPr lang="en-US" sz="1600" dirty="0"/>
          </a:p>
        </p:txBody>
      </p:sp>
      <p:sp>
        <p:nvSpPr>
          <p:cNvPr id="15" name="TextBox 14"/>
          <p:cNvSpPr txBox="1"/>
          <p:nvPr userDrawn="1"/>
        </p:nvSpPr>
        <p:spPr>
          <a:xfrm flipH="1">
            <a:off x="9675854" y="2927160"/>
            <a:ext cx="916307" cy="338554"/>
          </a:xfrm>
          <a:prstGeom prst="rect">
            <a:avLst/>
          </a:prstGeom>
          <a:noFill/>
        </p:spPr>
        <p:txBody>
          <a:bodyPr wrap="square" rtlCol="0">
            <a:spAutoFit/>
          </a:bodyPr>
          <a:lstStyle/>
          <a:p>
            <a:pPr algn="ctr"/>
            <a:r>
              <a:rPr lang="en-US" sz="1600" baseline="0" dirty="0"/>
              <a:t>RR9 </a:t>
            </a:r>
            <a:endParaRPr lang="en-US" sz="1600" dirty="0"/>
          </a:p>
        </p:txBody>
      </p:sp>
      <p:sp>
        <p:nvSpPr>
          <p:cNvPr id="10" name="TextBox 9"/>
          <p:cNvSpPr txBox="1"/>
          <p:nvPr userDrawn="1"/>
        </p:nvSpPr>
        <p:spPr>
          <a:xfrm flipH="1">
            <a:off x="-63321" y="1665236"/>
            <a:ext cx="2412007" cy="707886"/>
          </a:xfrm>
          <a:prstGeom prst="rect">
            <a:avLst/>
          </a:prstGeom>
          <a:noFill/>
        </p:spPr>
        <p:txBody>
          <a:bodyPr wrap="square" rtlCol="0">
            <a:spAutoFit/>
          </a:bodyPr>
          <a:lstStyle/>
          <a:p>
            <a:pPr algn="ctr"/>
            <a:r>
              <a:rPr lang="en-US" sz="2000" b="1" baseline="0" dirty="0">
                <a:solidFill>
                  <a:srgbClr val="C00000"/>
                </a:solidFill>
              </a:rPr>
              <a:t>Rear of Rack</a:t>
            </a:r>
          </a:p>
          <a:p>
            <a:pPr algn="ctr"/>
            <a:r>
              <a:rPr lang="en-US" sz="2000" b="1" baseline="0" dirty="0">
                <a:solidFill>
                  <a:srgbClr val="C00000"/>
                </a:solidFill>
              </a:rPr>
              <a:t>Bottom Half</a:t>
            </a:r>
            <a:endParaRPr lang="en-US" sz="2000" b="1" dirty="0">
              <a:solidFill>
                <a:srgbClr val="C00000"/>
              </a:solidFill>
            </a:endParaRPr>
          </a:p>
        </p:txBody>
      </p:sp>
    </p:spTree>
    <p:extLst>
      <p:ext uri="{BB962C8B-B14F-4D97-AF65-F5344CB8AC3E}">
        <p14:creationId xmlns:p14="http://schemas.microsoft.com/office/powerpoint/2010/main" val="2657472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ar Switches (SW5, SW4, SW6)">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69" y="2929886"/>
            <a:ext cx="1200696" cy="338554"/>
          </a:xfrm>
          <a:prstGeom prst="rect">
            <a:avLst/>
          </a:prstGeom>
          <a:noFill/>
        </p:spPr>
        <p:txBody>
          <a:bodyPr wrap="square" rtlCol="0">
            <a:spAutoFit/>
          </a:bodyPr>
          <a:lstStyle/>
          <a:p>
            <a:pPr algn="ctr"/>
            <a:r>
              <a:rPr lang="en-US" sz="1600" dirty="0"/>
              <a:t>SW5</a:t>
            </a:r>
          </a:p>
        </p:txBody>
      </p:sp>
      <p:sp>
        <p:nvSpPr>
          <p:cNvPr id="13" name="TextBox 12"/>
          <p:cNvSpPr txBox="1"/>
          <p:nvPr userDrawn="1"/>
        </p:nvSpPr>
        <p:spPr>
          <a:xfrm flipH="1">
            <a:off x="5634124" y="2933692"/>
            <a:ext cx="916307" cy="338554"/>
          </a:xfrm>
          <a:prstGeom prst="rect">
            <a:avLst/>
          </a:prstGeom>
          <a:noFill/>
        </p:spPr>
        <p:txBody>
          <a:bodyPr wrap="square" rtlCol="0">
            <a:spAutoFit/>
          </a:bodyPr>
          <a:lstStyle/>
          <a:p>
            <a:pPr algn="ctr"/>
            <a:r>
              <a:rPr lang="en-US" sz="1600" baseline="0" dirty="0"/>
              <a:t>SW4 </a:t>
            </a:r>
            <a:endParaRPr lang="en-US" sz="1600" dirty="0"/>
          </a:p>
        </p:txBody>
      </p:sp>
      <p:sp>
        <p:nvSpPr>
          <p:cNvPr id="15" name="TextBox 14"/>
          <p:cNvSpPr txBox="1"/>
          <p:nvPr userDrawn="1"/>
        </p:nvSpPr>
        <p:spPr>
          <a:xfrm flipH="1">
            <a:off x="9675854" y="2927160"/>
            <a:ext cx="916307" cy="338554"/>
          </a:xfrm>
          <a:prstGeom prst="rect">
            <a:avLst/>
          </a:prstGeom>
          <a:noFill/>
        </p:spPr>
        <p:txBody>
          <a:bodyPr wrap="square" rtlCol="0">
            <a:spAutoFit/>
          </a:bodyPr>
          <a:lstStyle/>
          <a:p>
            <a:pPr algn="ctr"/>
            <a:r>
              <a:rPr lang="en-US" sz="1600" baseline="0" dirty="0"/>
              <a:t>SW6 </a:t>
            </a:r>
            <a:endParaRPr lang="en-US" sz="1600" dirty="0"/>
          </a:p>
        </p:txBody>
      </p:sp>
      <p:sp>
        <p:nvSpPr>
          <p:cNvPr id="10" name="TextBox 9"/>
          <p:cNvSpPr txBox="1"/>
          <p:nvPr userDrawn="1"/>
        </p:nvSpPr>
        <p:spPr>
          <a:xfrm flipH="1">
            <a:off x="-63321" y="1665236"/>
            <a:ext cx="2412007" cy="707886"/>
          </a:xfrm>
          <a:prstGeom prst="rect">
            <a:avLst/>
          </a:prstGeom>
          <a:noFill/>
        </p:spPr>
        <p:txBody>
          <a:bodyPr wrap="square" rtlCol="0">
            <a:spAutoFit/>
          </a:bodyPr>
          <a:lstStyle/>
          <a:p>
            <a:pPr algn="ctr"/>
            <a:r>
              <a:rPr lang="en-US" sz="2000" b="1" baseline="0" dirty="0">
                <a:solidFill>
                  <a:srgbClr val="C00000"/>
                </a:solidFill>
              </a:rPr>
              <a:t>Rear of Rack</a:t>
            </a:r>
          </a:p>
          <a:p>
            <a:pPr algn="ctr"/>
            <a:r>
              <a:rPr lang="en-US" sz="2000" b="1" baseline="0" dirty="0">
                <a:solidFill>
                  <a:srgbClr val="C00000"/>
                </a:solidFill>
              </a:rPr>
              <a:t>Switches</a:t>
            </a:r>
            <a:endParaRPr lang="en-US" sz="2000" b="1" dirty="0">
              <a:solidFill>
                <a:srgbClr val="C00000"/>
              </a:solidFill>
            </a:endParaRPr>
          </a:p>
        </p:txBody>
      </p:sp>
    </p:spTree>
    <p:extLst>
      <p:ext uri="{BB962C8B-B14F-4D97-AF65-F5344CB8AC3E}">
        <p14:creationId xmlns:p14="http://schemas.microsoft.com/office/powerpoint/2010/main" val="3214157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ar Switches 2 (SW7, SW8)">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2277" y="44449"/>
            <a:ext cx="603504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603504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2456041" y="2929886"/>
            <a:ext cx="1200696" cy="338554"/>
          </a:xfrm>
          <a:prstGeom prst="rect">
            <a:avLst/>
          </a:prstGeom>
          <a:noFill/>
        </p:spPr>
        <p:txBody>
          <a:bodyPr wrap="square" rtlCol="0">
            <a:spAutoFit/>
          </a:bodyPr>
          <a:lstStyle/>
          <a:p>
            <a:pPr algn="ctr"/>
            <a:r>
              <a:rPr lang="en-US" sz="1600" dirty="0"/>
              <a:t>SW7</a:t>
            </a:r>
          </a:p>
        </p:txBody>
      </p:sp>
      <p:sp>
        <p:nvSpPr>
          <p:cNvPr id="13" name="TextBox 12"/>
          <p:cNvSpPr txBox="1"/>
          <p:nvPr userDrawn="1"/>
        </p:nvSpPr>
        <p:spPr>
          <a:xfrm flipH="1">
            <a:off x="8651643" y="2929886"/>
            <a:ext cx="916307" cy="338554"/>
          </a:xfrm>
          <a:prstGeom prst="rect">
            <a:avLst/>
          </a:prstGeom>
          <a:noFill/>
        </p:spPr>
        <p:txBody>
          <a:bodyPr wrap="square" rtlCol="0">
            <a:spAutoFit/>
          </a:bodyPr>
          <a:lstStyle/>
          <a:p>
            <a:pPr algn="ctr"/>
            <a:r>
              <a:rPr lang="en-US" sz="1600" baseline="0" dirty="0"/>
              <a:t>SW8 </a:t>
            </a:r>
            <a:endParaRPr lang="en-US" sz="1600" dirty="0"/>
          </a:p>
        </p:txBody>
      </p:sp>
      <p:sp>
        <p:nvSpPr>
          <p:cNvPr id="10" name="TextBox 9"/>
          <p:cNvSpPr txBox="1"/>
          <p:nvPr userDrawn="1"/>
        </p:nvSpPr>
        <p:spPr>
          <a:xfrm flipH="1">
            <a:off x="-63321" y="1665236"/>
            <a:ext cx="2412007" cy="1015663"/>
          </a:xfrm>
          <a:prstGeom prst="rect">
            <a:avLst/>
          </a:prstGeom>
          <a:noFill/>
        </p:spPr>
        <p:txBody>
          <a:bodyPr wrap="square" rtlCol="0">
            <a:spAutoFit/>
          </a:bodyPr>
          <a:lstStyle/>
          <a:p>
            <a:pPr algn="ctr"/>
            <a:r>
              <a:rPr lang="en-US" sz="2000" b="1" baseline="0" dirty="0">
                <a:solidFill>
                  <a:srgbClr val="C00000"/>
                </a:solidFill>
              </a:rPr>
              <a:t>Rear of Rack</a:t>
            </a:r>
          </a:p>
          <a:p>
            <a:pPr algn="ctr"/>
            <a:r>
              <a:rPr lang="en-US" sz="2000" b="1" baseline="0" dirty="0">
                <a:solidFill>
                  <a:srgbClr val="C00000"/>
                </a:solidFill>
              </a:rPr>
              <a:t>Switches</a:t>
            </a:r>
          </a:p>
          <a:p>
            <a:pPr algn="ctr"/>
            <a:r>
              <a:rPr lang="en-US" sz="2000" b="1" baseline="0" dirty="0">
                <a:solidFill>
                  <a:srgbClr val="C00000"/>
                </a:solidFill>
              </a:rPr>
              <a:t>Additional Views</a:t>
            </a:r>
            <a:endParaRPr lang="en-US" sz="2000" b="1" dirty="0">
              <a:solidFill>
                <a:srgbClr val="C00000"/>
              </a:solidFill>
            </a:endParaRPr>
          </a:p>
        </p:txBody>
      </p:sp>
    </p:spTree>
    <p:extLst>
      <p:ext uri="{BB962C8B-B14F-4D97-AF65-F5344CB8AC3E}">
        <p14:creationId xmlns:p14="http://schemas.microsoft.com/office/powerpoint/2010/main" val="1268414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ar Servers (SV5, SV4, SV6)">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69" y="2929886"/>
            <a:ext cx="1200696" cy="338554"/>
          </a:xfrm>
          <a:prstGeom prst="rect">
            <a:avLst/>
          </a:prstGeom>
          <a:noFill/>
        </p:spPr>
        <p:txBody>
          <a:bodyPr wrap="square" rtlCol="0">
            <a:spAutoFit/>
          </a:bodyPr>
          <a:lstStyle/>
          <a:p>
            <a:pPr algn="ctr"/>
            <a:r>
              <a:rPr lang="en-US" sz="1600" dirty="0"/>
              <a:t>SV5</a:t>
            </a:r>
          </a:p>
        </p:txBody>
      </p:sp>
      <p:sp>
        <p:nvSpPr>
          <p:cNvPr id="13" name="TextBox 12"/>
          <p:cNvSpPr txBox="1"/>
          <p:nvPr userDrawn="1"/>
        </p:nvSpPr>
        <p:spPr>
          <a:xfrm flipH="1">
            <a:off x="5634124" y="2933692"/>
            <a:ext cx="916307" cy="338554"/>
          </a:xfrm>
          <a:prstGeom prst="rect">
            <a:avLst/>
          </a:prstGeom>
          <a:noFill/>
        </p:spPr>
        <p:txBody>
          <a:bodyPr wrap="square" rtlCol="0">
            <a:spAutoFit/>
          </a:bodyPr>
          <a:lstStyle/>
          <a:p>
            <a:pPr algn="ctr"/>
            <a:r>
              <a:rPr lang="en-US" sz="1600" baseline="0" dirty="0"/>
              <a:t>SV4 </a:t>
            </a:r>
            <a:endParaRPr lang="en-US" sz="1600" dirty="0"/>
          </a:p>
        </p:txBody>
      </p:sp>
      <p:sp>
        <p:nvSpPr>
          <p:cNvPr id="15" name="TextBox 14"/>
          <p:cNvSpPr txBox="1"/>
          <p:nvPr userDrawn="1"/>
        </p:nvSpPr>
        <p:spPr>
          <a:xfrm flipH="1">
            <a:off x="9675854" y="2927160"/>
            <a:ext cx="916307" cy="338554"/>
          </a:xfrm>
          <a:prstGeom prst="rect">
            <a:avLst/>
          </a:prstGeom>
          <a:noFill/>
        </p:spPr>
        <p:txBody>
          <a:bodyPr wrap="square" rtlCol="0">
            <a:spAutoFit/>
          </a:bodyPr>
          <a:lstStyle/>
          <a:p>
            <a:pPr algn="ctr"/>
            <a:r>
              <a:rPr lang="en-US" sz="1600" baseline="0" dirty="0"/>
              <a:t>SV6 </a:t>
            </a:r>
            <a:endParaRPr lang="en-US" sz="1600" dirty="0"/>
          </a:p>
        </p:txBody>
      </p:sp>
      <p:sp>
        <p:nvSpPr>
          <p:cNvPr id="10" name="TextBox 9"/>
          <p:cNvSpPr txBox="1"/>
          <p:nvPr userDrawn="1"/>
        </p:nvSpPr>
        <p:spPr>
          <a:xfrm flipH="1">
            <a:off x="-63321" y="1665236"/>
            <a:ext cx="2412007" cy="707886"/>
          </a:xfrm>
          <a:prstGeom prst="rect">
            <a:avLst/>
          </a:prstGeom>
          <a:noFill/>
        </p:spPr>
        <p:txBody>
          <a:bodyPr wrap="square" rtlCol="0">
            <a:spAutoFit/>
          </a:bodyPr>
          <a:lstStyle/>
          <a:p>
            <a:pPr algn="ctr"/>
            <a:r>
              <a:rPr lang="en-US" sz="2000" b="1" baseline="0" dirty="0">
                <a:solidFill>
                  <a:srgbClr val="C00000"/>
                </a:solidFill>
              </a:rPr>
              <a:t>Rear of Rack</a:t>
            </a:r>
          </a:p>
          <a:p>
            <a:pPr algn="ctr"/>
            <a:r>
              <a:rPr lang="en-US" sz="2000" b="1" baseline="0" dirty="0">
                <a:solidFill>
                  <a:srgbClr val="C00000"/>
                </a:solidFill>
              </a:rPr>
              <a:t>Servers</a:t>
            </a:r>
            <a:endParaRPr lang="en-US" sz="2000" b="1" dirty="0">
              <a:solidFill>
                <a:srgbClr val="C00000"/>
              </a:solidFill>
            </a:endParaRPr>
          </a:p>
        </p:txBody>
      </p:sp>
    </p:spTree>
    <p:extLst>
      <p:ext uri="{BB962C8B-B14F-4D97-AF65-F5344CB8AC3E}">
        <p14:creationId xmlns:p14="http://schemas.microsoft.com/office/powerpoint/2010/main" val="232609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ar Other Systems (MS5, MS4, MS6)">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69" y="2929886"/>
            <a:ext cx="1200696" cy="338554"/>
          </a:xfrm>
          <a:prstGeom prst="rect">
            <a:avLst/>
          </a:prstGeom>
          <a:noFill/>
        </p:spPr>
        <p:txBody>
          <a:bodyPr wrap="square" rtlCol="0">
            <a:spAutoFit/>
          </a:bodyPr>
          <a:lstStyle/>
          <a:p>
            <a:pPr algn="ctr"/>
            <a:r>
              <a:rPr lang="en-US" sz="1600" dirty="0"/>
              <a:t>MS5</a:t>
            </a:r>
          </a:p>
        </p:txBody>
      </p:sp>
      <p:sp>
        <p:nvSpPr>
          <p:cNvPr id="13" name="TextBox 12"/>
          <p:cNvSpPr txBox="1"/>
          <p:nvPr userDrawn="1"/>
        </p:nvSpPr>
        <p:spPr>
          <a:xfrm flipH="1">
            <a:off x="5634124" y="2933692"/>
            <a:ext cx="916307" cy="338554"/>
          </a:xfrm>
          <a:prstGeom prst="rect">
            <a:avLst/>
          </a:prstGeom>
          <a:noFill/>
        </p:spPr>
        <p:txBody>
          <a:bodyPr wrap="square" rtlCol="0">
            <a:spAutoFit/>
          </a:bodyPr>
          <a:lstStyle/>
          <a:p>
            <a:pPr algn="ctr"/>
            <a:r>
              <a:rPr lang="en-US" sz="1600" baseline="0" dirty="0"/>
              <a:t>MS4 </a:t>
            </a:r>
            <a:endParaRPr lang="en-US" sz="1600" dirty="0"/>
          </a:p>
        </p:txBody>
      </p:sp>
      <p:sp>
        <p:nvSpPr>
          <p:cNvPr id="15" name="TextBox 14"/>
          <p:cNvSpPr txBox="1"/>
          <p:nvPr userDrawn="1"/>
        </p:nvSpPr>
        <p:spPr>
          <a:xfrm flipH="1">
            <a:off x="9675854" y="2927160"/>
            <a:ext cx="916307" cy="338554"/>
          </a:xfrm>
          <a:prstGeom prst="rect">
            <a:avLst/>
          </a:prstGeom>
          <a:noFill/>
        </p:spPr>
        <p:txBody>
          <a:bodyPr wrap="square" rtlCol="0">
            <a:spAutoFit/>
          </a:bodyPr>
          <a:lstStyle/>
          <a:p>
            <a:pPr algn="ctr"/>
            <a:r>
              <a:rPr lang="en-US" sz="1600" baseline="0" dirty="0"/>
              <a:t>MS6 </a:t>
            </a:r>
            <a:endParaRPr lang="en-US" sz="1600" dirty="0"/>
          </a:p>
        </p:txBody>
      </p:sp>
      <p:sp>
        <p:nvSpPr>
          <p:cNvPr id="10" name="TextBox 9"/>
          <p:cNvSpPr txBox="1"/>
          <p:nvPr userDrawn="1"/>
        </p:nvSpPr>
        <p:spPr>
          <a:xfrm flipH="1">
            <a:off x="-63321" y="1665236"/>
            <a:ext cx="2412007" cy="1015663"/>
          </a:xfrm>
          <a:prstGeom prst="rect">
            <a:avLst/>
          </a:prstGeom>
          <a:noFill/>
        </p:spPr>
        <p:txBody>
          <a:bodyPr wrap="square" rtlCol="0">
            <a:spAutoFit/>
          </a:bodyPr>
          <a:lstStyle/>
          <a:p>
            <a:pPr algn="ctr"/>
            <a:r>
              <a:rPr lang="en-US" sz="2000" b="1" baseline="0" dirty="0">
                <a:solidFill>
                  <a:srgbClr val="C00000"/>
                </a:solidFill>
              </a:rPr>
              <a:t>Rear of Rack</a:t>
            </a:r>
          </a:p>
          <a:p>
            <a:pPr algn="ctr"/>
            <a:r>
              <a:rPr lang="en-US" sz="2000" b="1" baseline="0" dirty="0">
                <a:solidFill>
                  <a:srgbClr val="C00000"/>
                </a:solidFill>
              </a:rPr>
              <a:t>Other Rack</a:t>
            </a:r>
          </a:p>
          <a:p>
            <a:pPr algn="ctr"/>
            <a:r>
              <a:rPr lang="en-US" sz="2000" b="1" baseline="0" dirty="0">
                <a:solidFill>
                  <a:srgbClr val="C00000"/>
                </a:solidFill>
              </a:rPr>
              <a:t>Mounted Systems</a:t>
            </a:r>
          </a:p>
        </p:txBody>
      </p:sp>
    </p:spTree>
    <p:extLst>
      <p:ext uri="{BB962C8B-B14F-4D97-AF65-F5344CB8AC3E}">
        <p14:creationId xmlns:p14="http://schemas.microsoft.com/office/powerpoint/2010/main" val="2633569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de A (SA1, SA2, 5A3)">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912" y="44449"/>
            <a:ext cx="484632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45400" y="44449"/>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7301275" y="44449"/>
            <a:ext cx="484632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TextBox 17"/>
          <p:cNvSpPr txBox="1"/>
          <p:nvPr userDrawn="1"/>
        </p:nvSpPr>
        <p:spPr>
          <a:xfrm flipH="1">
            <a:off x="-63321" y="1665236"/>
            <a:ext cx="2412007" cy="400110"/>
          </a:xfrm>
          <a:prstGeom prst="rect">
            <a:avLst/>
          </a:prstGeom>
          <a:noFill/>
        </p:spPr>
        <p:txBody>
          <a:bodyPr wrap="square" rtlCol="0">
            <a:spAutoFit/>
          </a:bodyPr>
          <a:lstStyle/>
          <a:p>
            <a:pPr algn="ctr"/>
            <a:r>
              <a:rPr lang="en-US" sz="2000" b="1" baseline="0" dirty="0">
                <a:solidFill>
                  <a:srgbClr val="C00000"/>
                </a:solidFill>
              </a:rPr>
              <a:t>Side A Cabling</a:t>
            </a:r>
            <a:endParaRPr lang="en-US" sz="2000" b="1" dirty="0">
              <a:solidFill>
                <a:srgbClr val="C00000"/>
              </a:solidFill>
            </a:endParaRPr>
          </a:p>
        </p:txBody>
      </p:sp>
      <p:sp>
        <p:nvSpPr>
          <p:cNvPr id="12" name="TextBox 11"/>
          <p:cNvSpPr txBox="1"/>
          <p:nvPr userDrawn="1"/>
        </p:nvSpPr>
        <p:spPr>
          <a:xfrm flipH="1">
            <a:off x="543988" y="2812320"/>
            <a:ext cx="1200696" cy="338554"/>
          </a:xfrm>
          <a:prstGeom prst="rect">
            <a:avLst/>
          </a:prstGeom>
          <a:noFill/>
        </p:spPr>
        <p:txBody>
          <a:bodyPr wrap="square" rtlCol="0">
            <a:spAutoFit/>
          </a:bodyPr>
          <a:lstStyle/>
          <a:p>
            <a:pPr algn="ctr"/>
            <a:r>
              <a:rPr lang="en-US" sz="1600" baseline="0" dirty="0"/>
              <a:t>SA1</a:t>
            </a:r>
            <a:endParaRPr lang="en-US" sz="1600" dirty="0"/>
          </a:p>
        </p:txBody>
      </p:sp>
      <p:sp>
        <p:nvSpPr>
          <p:cNvPr id="16" name="TextBox 15"/>
          <p:cNvSpPr txBox="1"/>
          <p:nvPr userDrawn="1"/>
        </p:nvSpPr>
        <p:spPr>
          <a:xfrm flipH="1">
            <a:off x="4328794" y="2816402"/>
            <a:ext cx="916307" cy="338554"/>
          </a:xfrm>
          <a:prstGeom prst="rect">
            <a:avLst/>
          </a:prstGeom>
          <a:noFill/>
        </p:spPr>
        <p:txBody>
          <a:bodyPr wrap="square" rtlCol="0">
            <a:spAutoFit/>
          </a:bodyPr>
          <a:lstStyle/>
          <a:p>
            <a:pPr algn="ctr"/>
            <a:r>
              <a:rPr lang="en-US" sz="1600" baseline="0" dirty="0"/>
              <a:t>SA2 </a:t>
            </a:r>
            <a:endParaRPr lang="en-US" sz="1600" dirty="0"/>
          </a:p>
        </p:txBody>
      </p:sp>
      <p:sp>
        <p:nvSpPr>
          <p:cNvPr id="17" name="TextBox 16"/>
          <p:cNvSpPr txBox="1"/>
          <p:nvPr userDrawn="1"/>
        </p:nvSpPr>
        <p:spPr>
          <a:xfrm flipH="1">
            <a:off x="9253219" y="2812320"/>
            <a:ext cx="916307" cy="338554"/>
          </a:xfrm>
          <a:prstGeom prst="rect">
            <a:avLst/>
          </a:prstGeom>
          <a:noFill/>
        </p:spPr>
        <p:txBody>
          <a:bodyPr wrap="square" rtlCol="0">
            <a:spAutoFit/>
          </a:bodyPr>
          <a:lstStyle/>
          <a:p>
            <a:pPr algn="ctr"/>
            <a:r>
              <a:rPr lang="en-US" sz="1600" baseline="0" dirty="0"/>
              <a:t>SA3 </a:t>
            </a:r>
            <a:endParaRPr lang="en-US" sz="1600" dirty="0"/>
          </a:p>
        </p:txBody>
      </p:sp>
    </p:spTree>
    <p:extLst>
      <p:ext uri="{BB962C8B-B14F-4D97-AF65-F5344CB8AC3E}">
        <p14:creationId xmlns:p14="http://schemas.microsoft.com/office/powerpoint/2010/main" val="4132928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de B (SB1, SB2, SB3)">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912" y="44449"/>
            <a:ext cx="484632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45400" y="44449"/>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7301275" y="44449"/>
            <a:ext cx="484632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TextBox 17"/>
          <p:cNvSpPr txBox="1"/>
          <p:nvPr userDrawn="1"/>
        </p:nvSpPr>
        <p:spPr>
          <a:xfrm flipH="1">
            <a:off x="-63321" y="1665236"/>
            <a:ext cx="2412007" cy="400110"/>
          </a:xfrm>
          <a:prstGeom prst="rect">
            <a:avLst/>
          </a:prstGeom>
          <a:noFill/>
        </p:spPr>
        <p:txBody>
          <a:bodyPr wrap="square" rtlCol="0">
            <a:spAutoFit/>
          </a:bodyPr>
          <a:lstStyle/>
          <a:p>
            <a:pPr algn="ctr"/>
            <a:r>
              <a:rPr lang="en-US" sz="2000" b="1" baseline="0" dirty="0">
                <a:solidFill>
                  <a:srgbClr val="C00000"/>
                </a:solidFill>
              </a:rPr>
              <a:t>Side B Cabling</a:t>
            </a:r>
            <a:endParaRPr lang="en-US" sz="2000" b="1" dirty="0">
              <a:solidFill>
                <a:srgbClr val="C00000"/>
              </a:solidFill>
            </a:endParaRPr>
          </a:p>
        </p:txBody>
      </p:sp>
      <p:sp>
        <p:nvSpPr>
          <p:cNvPr id="12" name="TextBox 11"/>
          <p:cNvSpPr txBox="1"/>
          <p:nvPr userDrawn="1"/>
        </p:nvSpPr>
        <p:spPr>
          <a:xfrm flipH="1">
            <a:off x="543988" y="2812320"/>
            <a:ext cx="1200696" cy="338554"/>
          </a:xfrm>
          <a:prstGeom prst="rect">
            <a:avLst/>
          </a:prstGeom>
          <a:noFill/>
        </p:spPr>
        <p:txBody>
          <a:bodyPr wrap="square" rtlCol="0">
            <a:spAutoFit/>
          </a:bodyPr>
          <a:lstStyle/>
          <a:p>
            <a:pPr algn="ctr"/>
            <a:r>
              <a:rPr lang="en-US" sz="1600" baseline="0" dirty="0"/>
              <a:t>SB1</a:t>
            </a:r>
            <a:endParaRPr lang="en-US" sz="1600" dirty="0"/>
          </a:p>
        </p:txBody>
      </p:sp>
      <p:sp>
        <p:nvSpPr>
          <p:cNvPr id="16" name="TextBox 15"/>
          <p:cNvSpPr txBox="1"/>
          <p:nvPr userDrawn="1"/>
        </p:nvSpPr>
        <p:spPr>
          <a:xfrm flipH="1">
            <a:off x="4328794" y="2816402"/>
            <a:ext cx="916307" cy="338554"/>
          </a:xfrm>
          <a:prstGeom prst="rect">
            <a:avLst/>
          </a:prstGeom>
          <a:noFill/>
        </p:spPr>
        <p:txBody>
          <a:bodyPr wrap="square" rtlCol="0">
            <a:spAutoFit/>
          </a:bodyPr>
          <a:lstStyle/>
          <a:p>
            <a:pPr algn="ctr"/>
            <a:r>
              <a:rPr lang="en-US" sz="1600" baseline="0" dirty="0"/>
              <a:t>SB2 </a:t>
            </a:r>
            <a:endParaRPr lang="en-US" sz="1600" dirty="0"/>
          </a:p>
        </p:txBody>
      </p:sp>
      <p:sp>
        <p:nvSpPr>
          <p:cNvPr id="17" name="TextBox 16"/>
          <p:cNvSpPr txBox="1"/>
          <p:nvPr userDrawn="1"/>
        </p:nvSpPr>
        <p:spPr>
          <a:xfrm flipH="1">
            <a:off x="9253219" y="2812320"/>
            <a:ext cx="916307" cy="338554"/>
          </a:xfrm>
          <a:prstGeom prst="rect">
            <a:avLst/>
          </a:prstGeom>
          <a:noFill/>
        </p:spPr>
        <p:txBody>
          <a:bodyPr wrap="square" rtlCol="0">
            <a:spAutoFit/>
          </a:bodyPr>
          <a:lstStyle/>
          <a:p>
            <a:pPr algn="ctr"/>
            <a:r>
              <a:rPr lang="en-US" sz="1600" baseline="0" dirty="0"/>
              <a:t>SB3 </a:t>
            </a:r>
            <a:endParaRPr lang="en-US" sz="1600" dirty="0"/>
          </a:p>
        </p:txBody>
      </p:sp>
    </p:spTree>
    <p:extLst>
      <p:ext uri="{BB962C8B-B14F-4D97-AF65-F5344CB8AC3E}">
        <p14:creationId xmlns:p14="http://schemas.microsoft.com/office/powerpoint/2010/main" val="1591629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el Photos (LB1, LB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476625" y="1247775"/>
            <a:ext cx="914400" cy="457200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6637" y="38100"/>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7"/>
          </p:nvPr>
        </p:nvSpPr>
        <p:spPr>
          <a:xfrm>
            <a:off x="9859963" y="38100"/>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8"/>
          </p:nvPr>
        </p:nvSpPr>
        <p:spPr>
          <a:xfrm>
            <a:off x="7126289" y="2636252"/>
            <a:ext cx="2468880" cy="73152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9"/>
          </p:nvPr>
        </p:nvSpPr>
        <p:spPr>
          <a:xfrm>
            <a:off x="5733925" y="1257300"/>
            <a:ext cx="914400" cy="457200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p:cNvSpPr>
            <a:spLocks noGrp="1"/>
          </p:cNvSpPr>
          <p:nvPr>
            <p:ph type="pic" idx="20"/>
          </p:nvPr>
        </p:nvSpPr>
        <p:spPr>
          <a:xfrm>
            <a:off x="7126289" y="3636377"/>
            <a:ext cx="2468880" cy="73152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21"/>
          </p:nvPr>
        </p:nvSpPr>
        <p:spPr>
          <a:xfrm>
            <a:off x="2526283" y="2466976"/>
            <a:ext cx="1554480" cy="2194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2978332" y="336047"/>
            <a:ext cx="5871754" cy="692653"/>
          </a:xfrm>
        </p:spPr>
        <p:txBody>
          <a:bodyPr>
            <a:normAutofit/>
          </a:bodyPr>
          <a:lstStyle>
            <a:lvl1pPr algn="ctr">
              <a:defRPr sz="1100" b="1" i="1" baseline="0"/>
            </a:lvl1pPr>
          </a:lstStyle>
          <a:p>
            <a:r>
              <a:rPr lang="en-US" dirty="0"/>
              <a:t>Images must include legible close ups and wide angle shots that depict where the labels are applied.  Arrows may be included to clarify where close up images are located on the wide angle photos.</a:t>
            </a:r>
          </a:p>
        </p:txBody>
      </p:sp>
      <p:sp>
        <p:nvSpPr>
          <p:cNvPr id="5" name="Rectangle 4"/>
          <p:cNvSpPr/>
          <p:nvPr userDrawn="1"/>
        </p:nvSpPr>
        <p:spPr>
          <a:xfrm>
            <a:off x="5337769" y="43003"/>
            <a:ext cx="1152880" cy="400110"/>
          </a:xfrm>
          <a:prstGeom prst="rect">
            <a:avLst/>
          </a:prstGeom>
        </p:spPr>
        <p:txBody>
          <a:bodyPr wrap="none">
            <a:spAutoFit/>
          </a:bodyPr>
          <a:lstStyle/>
          <a:p>
            <a:r>
              <a:rPr lang="en-US" sz="2000" dirty="0"/>
              <a:t>LB1 / LB2</a:t>
            </a:r>
          </a:p>
        </p:txBody>
      </p:sp>
      <p:sp>
        <p:nvSpPr>
          <p:cNvPr id="19" name="TextBox 18"/>
          <p:cNvSpPr txBox="1"/>
          <p:nvPr userDrawn="1"/>
        </p:nvSpPr>
        <p:spPr>
          <a:xfrm flipH="1">
            <a:off x="721483" y="2895051"/>
            <a:ext cx="916307" cy="338554"/>
          </a:xfrm>
          <a:prstGeom prst="rect">
            <a:avLst/>
          </a:prstGeom>
          <a:noFill/>
        </p:spPr>
        <p:txBody>
          <a:bodyPr wrap="square" rtlCol="0">
            <a:spAutoFit/>
          </a:bodyPr>
          <a:lstStyle/>
          <a:p>
            <a:pPr algn="ctr"/>
            <a:r>
              <a:rPr lang="en-US" sz="1600" baseline="0" dirty="0"/>
              <a:t>FR1</a:t>
            </a:r>
            <a:endParaRPr lang="en-US" sz="1600" dirty="0"/>
          </a:p>
        </p:txBody>
      </p:sp>
      <p:sp>
        <p:nvSpPr>
          <p:cNvPr id="20" name="TextBox 19"/>
          <p:cNvSpPr txBox="1"/>
          <p:nvPr userDrawn="1"/>
        </p:nvSpPr>
        <p:spPr>
          <a:xfrm flipH="1">
            <a:off x="10544809" y="2895051"/>
            <a:ext cx="916307" cy="338554"/>
          </a:xfrm>
          <a:prstGeom prst="rect">
            <a:avLst/>
          </a:prstGeom>
          <a:noFill/>
        </p:spPr>
        <p:txBody>
          <a:bodyPr wrap="square" rtlCol="0">
            <a:spAutoFit/>
          </a:bodyPr>
          <a:lstStyle/>
          <a:p>
            <a:pPr algn="ctr"/>
            <a:r>
              <a:rPr lang="en-US" sz="1600" baseline="0" dirty="0"/>
              <a:t>RR1</a:t>
            </a:r>
            <a:endParaRPr lang="en-US" sz="1600" dirty="0"/>
          </a:p>
        </p:txBody>
      </p:sp>
      <p:sp>
        <p:nvSpPr>
          <p:cNvPr id="21" name="TextBox 20"/>
          <p:cNvSpPr txBox="1"/>
          <p:nvPr userDrawn="1"/>
        </p:nvSpPr>
        <p:spPr>
          <a:xfrm flipH="1">
            <a:off x="-72085" y="1671767"/>
            <a:ext cx="2412007" cy="400110"/>
          </a:xfrm>
          <a:prstGeom prst="rect">
            <a:avLst/>
          </a:prstGeom>
          <a:noFill/>
        </p:spPr>
        <p:txBody>
          <a:bodyPr wrap="square" rtlCol="0">
            <a:spAutoFit/>
          </a:bodyPr>
          <a:lstStyle/>
          <a:p>
            <a:pPr algn="ctr"/>
            <a:r>
              <a:rPr lang="en-US" sz="2000" b="1" baseline="0" dirty="0">
                <a:solidFill>
                  <a:srgbClr val="C00000"/>
                </a:solidFill>
              </a:rPr>
              <a:t>Label Photos</a:t>
            </a:r>
            <a:endParaRPr lang="en-US" sz="2000" b="1" dirty="0">
              <a:solidFill>
                <a:srgbClr val="C00000"/>
              </a:solidFill>
            </a:endParaRPr>
          </a:p>
        </p:txBody>
      </p:sp>
    </p:spTree>
    <p:extLst>
      <p:ext uri="{BB962C8B-B14F-4D97-AF65-F5344CB8AC3E}">
        <p14:creationId xmlns:p14="http://schemas.microsoft.com/office/powerpoint/2010/main" val="193756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Rack All Sides Straight On (FR1, SA1, RR1, SB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13712" y="38100"/>
            <a:ext cx="3785616"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1067" y="38100"/>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7"/>
          </p:nvPr>
        </p:nvSpPr>
        <p:spPr>
          <a:xfrm>
            <a:off x="6100227" y="38100"/>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8"/>
          </p:nvPr>
        </p:nvSpPr>
        <p:spPr>
          <a:xfrm>
            <a:off x="8377600" y="38100"/>
            <a:ext cx="3785616"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Box 3"/>
          <p:cNvSpPr txBox="1"/>
          <p:nvPr userDrawn="1"/>
        </p:nvSpPr>
        <p:spPr>
          <a:xfrm flipH="1">
            <a:off x="688245" y="2799529"/>
            <a:ext cx="916307" cy="338554"/>
          </a:xfrm>
          <a:prstGeom prst="rect">
            <a:avLst/>
          </a:prstGeom>
          <a:noFill/>
        </p:spPr>
        <p:txBody>
          <a:bodyPr wrap="square" rtlCol="0">
            <a:spAutoFit/>
          </a:bodyPr>
          <a:lstStyle/>
          <a:p>
            <a:pPr algn="ctr"/>
            <a:r>
              <a:rPr lang="en-US" sz="1600" baseline="0" dirty="0"/>
              <a:t>FR1</a:t>
            </a:r>
            <a:endParaRPr lang="en-US" sz="1600" dirty="0"/>
          </a:p>
        </p:txBody>
      </p:sp>
      <p:sp>
        <p:nvSpPr>
          <p:cNvPr id="13" name="TextBox 12"/>
          <p:cNvSpPr txBox="1"/>
          <p:nvPr userDrawn="1"/>
        </p:nvSpPr>
        <p:spPr>
          <a:xfrm flipH="1">
            <a:off x="3636435" y="2800891"/>
            <a:ext cx="1040133" cy="338554"/>
          </a:xfrm>
          <a:prstGeom prst="rect">
            <a:avLst/>
          </a:prstGeom>
          <a:noFill/>
        </p:spPr>
        <p:txBody>
          <a:bodyPr wrap="square" rtlCol="0">
            <a:spAutoFit/>
          </a:bodyPr>
          <a:lstStyle/>
          <a:p>
            <a:pPr algn="ctr"/>
            <a:r>
              <a:rPr lang="en-US" sz="1600" baseline="0" dirty="0"/>
              <a:t>SA1</a:t>
            </a:r>
            <a:endParaRPr lang="en-US" sz="1600" dirty="0"/>
          </a:p>
        </p:txBody>
      </p:sp>
      <p:sp>
        <p:nvSpPr>
          <p:cNvPr id="10" name="TextBox 9"/>
          <p:cNvSpPr txBox="1"/>
          <p:nvPr userDrawn="1"/>
        </p:nvSpPr>
        <p:spPr>
          <a:xfrm flipH="1">
            <a:off x="6762469" y="2799526"/>
            <a:ext cx="916307" cy="338554"/>
          </a:xfrm>
          <a:prstGeom prst="rect">
            <a:avLst/>
          </a:prstGeom>
          <a:noFill/>
        </p:spPr>
        <p:txBody>
          <a:bodyPr wrap="square" rtlCol="0">
            <a:spAutoFit/>
          </a:bodyPr>
          <a:lstStyle/>
          <a:p>
            <a:pPr algn="ctr"/>
            <a:r>
              <a:rPr lang="en-US" sz="1600" baseline="0" dirty="0"/>
              <a:t>RR1</a:t>
            </a:r>
            <a:endParaRPr lang="en-US" sz="1600" dirty="0"/>
          </a:p>
        </p:txBody>
      </p:sp>
      <p:sp>
        <p:nvSpPr>
          <p:cNvPr id="11" name="TextBox 10"/>
          <p:cNvSpPr txBox="1"/>
          <p:nvPr userDrawn="1"/>
        </p:nvSpPr>
        <p:spPr>
          <a:xfrm flipH="1">
            <a:off x="9710659" y="2800888"/>
            <a:ext cx="1040133" cy="338554"/>
          </a:xfrm>
          <a:prstGeom prst="rect">
            <a:avLst/>
          </a:prstGeom>
          <a:noFill/>
        </p:spPr>
        <p:txBody>
          <a:bodyPr wrap="square" rtlCol="0">
            <a:spAutoFit/>
          </a:bodyPr>
          <a:lstStyle/>
          <a:p>
            <a:pPr algn="ctr"/>
            <a:r>
              <a:rPr lang="en-US" sz="1600" baseline="0" dirty="0"/>
              <a:t>SB1</a:t>
            </a:r>
            <a:endParaRPr lang="en-US" sz="1600" dirty="0"/>
          </a:p>
        </p:txBody>
      </p:sp>
      <p:sp>
        <p:nvSpPr>
          <p:cNvPr id="12" name="TextBox 11"/>
          <p:cNvSpPr txBox="1"/>
          <p:nvPr userDrawn="1"/>
        </p:nvSpPr>
        <p:spPr>
          <a:xfrm flipH="1">
            <a:off x="-60367" y="1671767"/>
            <a:ext cx="2412007" cy="1015663"/>
          </a:xfrm>
          <a:prstGeom prst="rect">
            <a:avLst/>
          </a:prstGeom>
          <a:noFill/>
        </p:spPr>
        <p:txBody>
          <a:bodyPr wrap="square" rtlCol="0">
            <a:spAutoFit/>
          </a:bodyPr>
          <a:lstStyle/>
          <a:p>
            <a:pPr algn="ctr"/>
            <a:r>
              <a:rPr lang="en-US" sz="2000" b="1" baseline="0" dirty="0">
                <a:solidFill>
                  <a:srgbClr val="C00000"/>
                </a:solidFill>
              </a:rPr>
              <a:t>Full Rack Views </a:t>
            </a:r>
          </a:p>
          <a:p>
            <a:pPr algn="ctr"/>
            <a:r>
              <a:rPr lang="en-US" sz="2000" b="1" baseline="0" dirty="0">
                <a:solidFill>
                  <a:srgbClr val="C00000"/>
                </a:solidFill>
              </a:rPr>
              <a:t>All Sides </a:t>
            </a:r>
          </a:p>
          <a:p>
            <a:pPr algn="ctr"/>
            <a:r>
              <a:rPr lang="en-US" sz="2000" b="1" baseline="0" dirty="0">
                <a:solidFill>
                  <a:srgbClr val="C00000"/>
                </a:solidFill>
              </a:rPr>
              <a:t>Straight On</a:t>
            </a:r>
            <a:endParaRPr lang="en-US" sz="2000" b="1" dirty="0">
              <a:solidFill>
                <a:srgbClr val="C00000"/>
              </a:solidFill>
            </a:endParaRPr>
          </a:p>
        </p:txBody>
      </p:sp>
    </p:spTree>
    <p:extLst>
      <p:ext uri="{BB962C8B-B14F-4D97-AF65-F5344CB8AC3E}">
        <p14:creationId xmlns:p14="http://schemas.microsoft.com/office/powerpoint/2010/main" val="3513786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lternate/Extra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3381" y="53973"/>
            <a:ext cx="4846320" cy="6764655"/>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40231" y="50619"/>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6" name="Picture Placeholder 2"/>
          <p:cNvSpPr>
            <a:spLocks noGrp="1"/>
          </p:cNvSpPr>
          <p:nvPr>
            <p:ph type="pic" idx="17"/>
          </p:nvPr>
        </p:nvSpPr>
        <p:spPr>
          <a:xfrm>
            <a:off x="7288213" y="53974"/>
            <a:ext cx="4846320" cy="338328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8"/>
          </p:nvPr>
        </p:nvSpPr>
        <p:spPr>
          <a:xfrm>
            <a:off x="7288213" y="3435349"/>
            <a:ext cx="4846320" cy="338328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extBox 9"/>
          <p:cNvSpPr txBox="1"/>
          <p:nvPr userDrawn="1"/>
        </p:nvSpPr>
        <p:spPr>
          <a:xfrm flipH="1">
            <a:off x="-42367" y="1671767"/>
            <a:ext cx="2412007" cy="707886"/>
          </a:xfrm>
          <a:prstGeom prst="rect">
            <a:avLst/>
          </a:prstGeom>
          <a:noFill/>
        </p:spPr>
        <p:txBody>
          <a:bodyPr wrap="square" rtlCol="0">
            <a:spAutoFit/>
          </a:bodyPr>
          <a:lstStyle/>
          <a:p>
            <a:pPr algn="ctr"/>
            <a:r>
              <a:rPr lang="en-US" sz="2000" b="1" baseline="0" dirty="0">
                <a:solidFill>
                  <a:srgbClr val="C00000"/>
                </a:solidFill>
              </a:rPr>
              <a:t>Alternate/Extra Photo Slide Format</a:t>
            </a:r>
            <a:endParaRPr lang="en-US" sz="2000" b="1" dirty="0">
              <a:solidFill>
                <a:srgbClr val="C00000"/>
              </a:solidFill>
            </a:endParaRPr>
          </a:p>
        </p:txBody>
      </p:sp>
    </p:spTree>
    <p:extLst>
      <p:ext uri="{BB962C8B-B14F-4D97-AF65-F5344CB8AC3E}">
        <p14:creationId xmlns:p14="http://schemas.microsoft.com/office/powerpoint/2010/main" val="4022487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lternate/Extra 2">
    <p:spTree>
      <p:nvGrpSpPr>
        <p:cNvPr id="1" name=""/>
        <p:cNvGrpSpPr/>
        <p:nvPr/>
      </p:nvGrpSpPr>
      <p:grpSpPr>
        <a:xfrm>
          <a:off x="0" y="0"/>
          <a:ext cx="0" cy="0"/>
          <a:chOff x="0" y="0"/>
          <a:chExt cx="0" cy="0"/>
        </a:xfrm>
      </p:grpSpPr>
      <p:sp>
        <p:nvSpPr>
          <p:cNvPr id="17" name="Picture Placeholder 2"/>
          <p:cNvSpPr>
            <a:spLocks noGrp="1"/>
          </p:cNvSpPr>
          <p:nvPr>
            <p:ph type="pic" idx="15"/>
          </p:nvPr>
        </p:nvSpPr>
        <p:spPr>
          <a:xfrm>
            <a:off x="38601" y="43176"/>
            <a:ext cx="6035040" cy="338328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Picture Placeholder 2"/>
          <p:cNvSpPr>
            <a:spLocks noGrp="1"/>
          </p:cNvSpPr>
          <p:nvPr>
            <p:ph type="pic" idx="16"/>
          </p:nvPr>
        </p:nvSpPr>
        <p:spPr>
          <a:xfrm>
            <a:off x="38601" y="3434260"/>
            <a:ext cx="6035040" cy="338328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Picture Placeholder 2"/>
          <p:cNvSpPr>
            <a:spLocks noGrp="1"/>
          </p:cNvSpPr>
          <p:nvPr>
            <p:ph type="pic" idx="1"/>
          </p:nvPr>
        </p:nvSpPr>
        <p:spPr>
          <a:xfrm>
            <a:off x="6106296" y="44450"/>
            <a:ext cx="6035040" cy="338328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TextBox 14"/>
          <p:cNvSpPr txBox="1"/>
          <p:nvPr userDrawn="1"/>
        </p:nvSpPr>
        <p:spPr>
          <a:xfrm flipH="1">
            <a:off x="-42367" y="1671767"/>
            <a:ext cx="2412007" cy="707886"/>
          </a:xfrm>
          <a:prstGeom prst="rect">
            <a:avLst/>
          </a:prstGeom>
          <a:noFill/>
        </p:spPr>
        <p:txBody>
          <a:bodyPr wrap="square" rtlCol="0">
            <a:spAutoFit/>
          </a:bodyPr>
          <a:lstStyle/>
          <a:p>
            <a:pPr algn="ctr"/>
            <a:r>
              <a:rPr lang="en-US" sz="2000" b="1" baseline="0" dirty="0">
                <a:solidFill>
                  <a:srgbClr val="C00000"/>
                </a:solidFill>
              </a:rPr>
              <a:t>Alternate/Extra Photo Slide Format</a:t>
            </a:r>
            <a:endParaRPr lang="en-US" sz="2000" b="1" dirty="0">
              <a:solidFill>
                <a:srgbClr val="C00000"/>
              </a:solidFill>
            </a:endParaRPr>
          </a:p>
        </p:txBody>
      </p:sp>
      <p:sp>
        <p:nvSpPr>
          <p:cNvPr id="16" name="Picture Placeholder 2"/>
          <p:cNvSpPr>
            <a:spLocks noGrp="1"/>
          </p:cNvSpPr>
          <p:nvPr>
            <p:ph type="pic" idx="14"/>
          </p:nvPr>
        </p:nvSpPr>
        <p:spPr>
          <a:xfrm>
            <a:off x="6106296" y="3435534"/>
            <a:ext cx="6035040" cy="338328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23783911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V or SW1 ,2 ,3 ">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36637" y="38100"/>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7"/>
          </p:nvPr>
        </p:nvSpPr>
        <p:spPr>
          <a:xfrm>
            <a:off x="9859963" y="38100"/>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TextBox 18"/>
          <p:cNvSpPr txBox="1"/>
          <p:nvPr userDrawn="1"/>
        </p:nvSpPr>
        <p:spPr>
          <a:xfrm flipH="1">
            <a:off x="721483" y="2895051"/>
            <a:ext cx="916307" cy="338554"/>
          </a:xfrm>
          <a:prstGeom prst="rect">
            <a:avLst/>
          </a:prstGeom>
          <a:noFill/>
        </p:spPr>
        <p:txBody>
          <a:bodyPr wrap="square" rtlCol="0">
            <a:spAutoFit/>
          </a:bodyPr>
          <a:lstStyle/>
          <a:p>
            <a:pPr algn="ctr"/>
            <a:r>
              <a:rPr lang="en-US" sz="1600" baseline="0" dirty="0"/>
              <a:t>SV3</a:t>
            </a:r>
            <a:endParaRPr lang="en-US" sz="1600" dirty="0"/>
          </a:p>
        </p:txBody>
      </p:sp>
      <p:sp>
        <p:nvSpPr>
          <p:cNvPr id="20" name="TextBox 19"/>
          <p:cNvSpPr txBox="1"/>
          <p:nvPr userDrawn="1"/>
        </p:nvSpPr>
        <p:spPr>
          <a:xfrm flipH="1">
            <a:off x="10544809" y="2895051"/>
            <a:ext cx="916307" cy="338554"/>
          </a:xfrm>
          <a:prstGeom prst="rect">
            <a:avLst/>
          </a:prstGeom>
          <a:noFill/>
        </p:spPr>
        <p:txBody>
          <a:bodyPr wrap="square" rtlCol="0">
            <a:spAutoFit/>
          </a:bodyPr>
          <a:lstStyle/>
          <a:p>
            <a:pPr algn="ctr"/>
            <a:r>
              <a:rPr lang="en-US" sz="1600" baseline="0" dirty="0"/>
              <a:t>SV2</a:t>
            </a:r>
            <a:endParaRPr lang="en-US" sz="1600" dirty="0"/>
          </a:p>
        </p:txBody>
      </p:sp>
      <p:sp>
        <p:nvSpPr>
          <p:cNvPr id="21" name="TextBox 20"/>
          <p:cNvSpPr txBox="1"/>
          <p:nvPr userDrawn="1"/>
        </p:nvSpPr>
        <p:spPr>
          <a:xfrm flipH="1">
            <a:off x="-72085" y="1671767"/>
            <a:ext cx="2412007" cy="707886"/>
          </a:xfrm>
          <a:prstGeom prst="rect">
            <a:avLst/>
          </a:prstGeom>
          <a:noFill/>
        </p:spPr>
        <p:txBody>
          <a:bodyPr wrap="square" rtlCol="0">
            <a:spAutoFit/>
          </a:bodyPr>
          <a:lstStyle/>
          <a:p>
            <a:pPr algn="ctr"/>
            <a:r>
              <a:rPr lang="en-US" sz="2000" b="1" baseline="0" dirty="0">
                <a:solidFill>
                  <a:srgbClr val="C00000"/>
                </a:solidFill>
              </a:rPr>
              <a:t>Switch and Server Photos</a:t>
            </a:r>
            <a:endParaRPr lang="en-US" sz="2000" b="1" dirty="0">
              <a:solidFill>
                <a:srgbClr val="C00000"/>
              </a:solidFill>
            </a:endParaRPr>
          </a:p>
        </p:txBody>
      </p:sp>
      <p:sp>
        <p:nvSpPr>
          <p:cNvPr id="14" name="Picture Placeholder 2"/>
          <p:cNvSpPr>
            <a:spLocks noGrp="1"/>
          </p:cNvSpPr>
          <p:nvPr>
            <p:ph type="pic" idx="18"/>
          </p:nvPr>
        </p:nvSpPr>
        <p:spPr>
          <a:xfrm>
            <a:off x="2322636" y="38100"/>
            <a:ext cx="7520042"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TextBox 14"/>
          <p:cNvSpPr txBox="1"/>
          <p:nvPr userDrawn="1"/>
        </p:nvSpPr>
        <p:spPr>
          <a:xfrm flipH="1">
            <a:off x="5604376" y="2895051"/>
            <a:ext cx="916307" cy="338554"/>
          </a:xfrm>
          <a:prstGeom prst="rect">
            <a:avLst/>
          </a:prstGeom>
          <a:noFill/>
        </p:spPr>
        <p:txBody>
          <a:bodyPr wrap="square" rtlCol="0">
            <a:spAutoFit/>
          </a:bodyPr>
          <a:lstStyle/>
          <a:p>
            <a:pPr algn="ctr"/>
            <a:r>
              <a:rPr lang="en-US" sz="1600" baseline="0" dirty="0"/>
              <a:t>SV1</a:t>
            </a:r>
            <a:endParaRPr lang="en-US" sz="1600" dirty="0"/>
          </a:p>
        </p:txBody>
      </p:sp>
    </p:spTree>
    <p:extLst>
      <p:ext uri="{BB962C8B-B14F-4D97-AF65-F5344CB8AC3E}">
        <p14:creationId xmlns:p14="http://schemas.microsoft.com/office/powerpoint/2010/main" val="114390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ull Rack All Sides Straight On (FR1, SA1, RR1, SB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13712" y="38100"/>
            <a:ext cx="6063888"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1067" y="38100"/>
            <a:ext cx="228600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p:cNvSpPr>
            <a:spLocks noGrp="1"/>
          </p:cNvSpPr>
          <p:nvPr>
            <p:ph type="pic" idx="18"/>
          </p:nvPr>
        </p:nvSpPr>
        <p:spPr>
          <a:xfrm>
            <a:off x="8377600" y="38100"/>
            <a:ext cx="3785616"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Box 3"/>
          <p:cNvSpPr txBox="1"/>
          <p:nvPr userDrawn="1"/>
        </p:nvSpPr>
        <p:spPr>
          <a:xfrm flipH="1">
            <a:off x="688245" y="2799529"/>
            <a:ext cx="916307" cy="338554"/>
          </a:xfrm>
          <a:prstGeom prst="rect">
            <a:avLst/>
          </a:prstGeom>
          <a:noFill/>
        </p:spPr>
        <p:txBody>
          <a:bodyPr wrap="square" rtlCol="0">
            <a:spAutoFit/>
          </a:bodyPr>
          <a:lstStyle/>
          <a:p>
            <a:pPr algn="ctr"/>
            <a:r>
              <a:rPr lang="en-US" sz="1600" baseline="0" dirty="0"/>
              <a:t>FR1</a:t>
            </a:r>
            <a:endParaRPr lang="en-US" sz="1600" dirty="0"/>
          </a:p>
        </p:txBody>
      </p:sp>
      <p:sp>
        <p:nvSpPr>
          <p:cNvPr id="13" name="TextBox 12"/>
          <p:cNvSpPr txBox="1"/>
          <p:nvPr userDrawn="1"/>
        </p:nvSpPr>
        <p:spPr>
          <a:xfrm flipH="1">
            <a:off x="4825589" y="2815721"/>
            <a:ext cx="1040133" cy="338554"/>
          </a:xfrm>
          <a:prstGeom prst="rect">
            <a:avLst/>
          </a:prstGeom>
          <a:noFill/>
        </p:spPr>
        <p:txBody>
          <a:bodyPr wrap="square" rtlCol="0">
            <a:spAutoFit/>
          </a:bodyPr>
          <a:lstStyle/>
          <a:p>
            <a:pPr algn="ctr"/>
            <a:r>
              <a:rPr lang="en-US" sz="1600" baseline="0" dirty="0"/>
              <a:t>SA1</a:t>
            </a:r>
            <a:endParaRPr lang="en-US" sz="1600" dirty="0"/>
          </a:p>
        </p:txBody>
      </p:sp>
      <p:sp>
        <p:nvSpPr>
          <p:cNvPr id="11" name="TextBox 10"/>
          <p:cNvSpPr txBox="1"/>
          <p:nvPr userDrawn="1"/>
        </p:nvSpPr>
        <p:spPr>
          <a:xfrm flipH="1">
            <a:off x="9710659" y="2800888"/>
            <a:ext cx="1040133" cy="338554"/>
          </a:xfrm>
          <a:prstGeom prst="rect">
            <a:avLst/>
          </a:prstGeom>
          <a:noFill/>
        </p:spPr>
        <p:txBody>
          <a:bodyPr wrap="square" rtlCol="0">
            <a:spAutoFit/>
          </a:bodyPr>
          <a:lstStyle/>
          <a:p>
            <a:pPr algn="ctr"/>
            <a:r>
              <a:rPr lang="en-US" sz="1600" baseline="0" dirty="0"/>
              <a:t>SB1</a:t>
            </a:r>
            <a:endParaRPr lang="en-US" sz="1600" dirty="0"/>
          </a:p>
        </p:txBody>
      </p:sp>
      <p:sp>
        <p:nvSpPr>
          <p:cNvPr id="12" name="TextBox 11"/>
          <p:cNvSpPr txBox="1"/>
          <p:nvPr userDrawn="1"/>
        </p:nvSpPr>
        <p:spPr>
          <a:xfrm flipH="1">
            <a:off x="-60367" y="1671767"/>
            <a:ext cx="2412007" cy="1015663"/>
          </a:xfrm>
          <a:prstGeom prst="rect">
            <a:avLst/>
          </a:prstGeom>
          <a:noFill/>
        </p:spPr>
        <p:txBody>
          <a:bodyPr wrap="square" rtlCol="0">
            <a:spAutoFit/>
          </a:bodyPr>
          <a:lstStyle/>
          <a:p>
            <a:pPr algn="ctr"/>
            <a:r>
              <a:rPr lang="en-US" sz="2000" b="1" baseline="0" dirty="0">
                <a:solidFill>
                  <a:srgbClr val="C00000"/>
                </a:solidFill>
              </a:rPr>
              <a:t>Full Rack Views </a:t>
            </a:r>
          </a:p>
          <a:p>
            <a:pPr algn="ctr"/>
            <a:r>
              <a:rPr lang="en-US" sz="2000" b="1" baseline="0" dirty="0">
                <a:solidFill>
                  <a:srgbClr val="C00000"/>
                </a:solidFill>
              </a:rPr>
              <a:t>All Sides </a:t>
            </a:r>
          </a:p>
          <a:p>
            <a:pPr algn="ctr"/>
            <a:r>
              <a:rPr lang="en-US" sz="2000" b="1" baseline="0" dirty="0">
                <a:solidFill>
                  <a:srgbClr val="C00000"/>
                </a:solidFill>
              </a:rPr>
              <a:t>Straight On</a:t>
            </a:r>
            <a:endParaRPr lang="en-US" sz="2000" b="1" dirty="0">
              <a:solidFill>
                <a:srgbClr val="C00000"/>
              </a:solidFill>
            </a:endParaRPr>
          </a:p>
        </p:txBody>
      </p:sp>
    </p:spTree>
    <p:extLst>
      <p:ext uri="{BB962C8B-B14F-4D97-AF65-F5344CB8AC3E}">
        <p14:creationId xmlns:p14="http://schemas.microsoft.com/office/powerpoint/2010/main" val="916221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Rack Front (FR2, FR1, FR3)">
    <p:spTree>
      <p:nvGrpSpPr>
        <p:cNvPr id="1" name=""/>
        <p:cNvGrpSpPr/>
        <p:nvPr/>
      </p:nvGrpSpPr>
      <p:grpSpPr>
        <a:xfrm>
          <a:off x="0" y="0"/>
          <a:ext cx="0" cy="0"/>
          <a:chOff x="0" y="0"/>
          <a:chExt cx="0" cy="0"/>
        </a:xfrm>
      </p:grpSpPr>
      <p:sp>
        <p:nvSpPr>
          <p:cNvPr id="16"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585864" y="2930715"/>
            <a:ext cx="916307" cy="338554"/>
          </a:xfrm>
          <a:prstGeom prst="rect">
            <a:avLst/>
          </a:prstGeom>
          <a:noFill/>
        </p:spPr>
        <p:txBody>
          <a:bodyPr wrap="square" rtlCol="0">
            <a:spAutoFit/>
          </a:bodyPr>
          <a:lstStyle/>
          <a:p>
            <a:pPr algn="ctr"/>
            <a:r>
              <a:rPr lang="en-US" sz="1600" baseline="0" dirty="0"/>
              <a:t>SV3</a:t>
            </a:r>
            <a:endParaRPr lang="en-US" sz="1600" dirty="0"/>
          </a:p>
        </p:txBody>
      </p:sp>
      <p:sp>
        <p:nvSpPr>
          <p:cNvPr id="12" name="TextBox 11"/>
          <p:cNvSpPr txBox="1"/>
          <p:nvPr userDrawn="1"/>
        </p:nvSpPr>
        <p:spPr>
          <a:xfrm flipH="1">
            <a:off x="5653039" y="2930715"/>
            <a:ext cx="916307" cy="338554"/>
          </a:xfrm>
          <a:prstGeom prst="rect">
            <a:avLst/>
          </a:prstGeom>
          <a:noFill/>
        </p:spPr>
        <p:txBody>
          <a:bodyPr wrap="square" rtlCol="0">
            <a:spAutoFit/>
          </a:bodyPr>
          <a:lstStyle/>
          <a:p>
            <a:pPr algn="ctr"/>
            <a:r>
              <a:rPr lang="en-US" sz="1600" baseline="0" dirty="0"/>
              <a:t>SV1</a:t>
            </a:r>
            <a:endParaRPr lang="en-US" sz="1600" dirty="0"/>
          </a:p>
        </p:txBody>
      </p:sp>
      <p:sp>
        <p:nvSpPr>
          <p:cNvPr id="15" name="TextBox 14"/>
          <p:cNvSpPr txBox="1"/>
          <p:nvPr userDrawn="1"/>
        </p:nvSpPr>
        <p:spPr>
          <a:xfrm flipH="1">
            <a:off x="9710689" y="2930715"/>
            <a:ext cx="916307" cy="338554"/>
          </a:xfrm>
          <a:prstGeom prst="rect">
            <a:avLst/>
          </a:prstGeom>
          <a:noFill/>
        </p:spPr>
        <p:txBody>
          <a:bodyPr wrap="square" rtlCol="0">
            <a:spAutoFit/>
          </a:bodyPr>
          <a:lstStyle/>
          <a:p>
            <a:pPr algn="ctr"/>
            <a:r>
              <a:rPr lang="en-US" sz="1600" baseline="0" dirty="0"/>
              <a:t>SV2</a:t>
            </a:r>
            <a:endParaRPr lang="en-US" sz="1600" dirty="0"/>
          </a:p>
        </p:txBody>
      </p:sp>
      <p:sp>
        <p:nvSpPr>
          <p:cNvPr id="14" name="TextBox 13"/>
          <p:cNvSpPr txBox="1"/>
          <p:nvPr userDrawn="1"/>
        </p:nvSpPr>
        <p:spPr>
          <a:xfrm flipH="1">
            <a:off x="-42367" y="1671767"/>
            <a:ext cx="2412007" cy="1015663"/>
          </a:xfrm>
          <a:prstGeom prst="rect">
            <a:avLst/>
          </a:prstGeom>
          <a:noFill/>
        </p:spPr>
        <p:txBody>
          <a:bodyPr wrap="square" rtlCol="0">
            <a:spAutoFit/>
          </a:bodyPr>
          <a:lstStyle/>
          <a:p>
            <a:pPr algn="ctr"/>
            <a:r>
              <a:rPr lang="en-US" sz="2000" b="1" dirty="0">
                <a:solidFill>
                  <a:srgbClr val="C00000"/>
                </a:solidFill>
              </a:rPr>
              <a:t>Full</a:t>
            </a:r>
            <a:r>
              <a:rPr lang="en-US" sz="2000" b="1" baseline="0" dirty="0">
                <a:solidFill>
                  <a:srgbClr val="C00000"/>
                </a:solidFill>
              </a:rPr>
              <a:t> </a:t>
            </a:r>
            <a:r>
              <a:rPr lang="en-US" sz="2000" b="1" dirty="0">
                <a:solidFill>
                  <a:srgbClr val="C00000"/>
                </a:solidFill>
              </a:rPr>
              <a:t>Rack Views</a:t>
            </a:r>
          </a:p>
          <a:p>
            <a:pPr algn="ctr"/>
            <a:r>
              <a:rPr lang="en-US" sz="2000" b="1" dirty="0">
                <a:solidFill>
                  <a:srgbClr val="C00000"/>
                </a:solidFill>
              </a:rPr>
              <a:t>Front</a:t>
            </a:r>
          </a:p>
          <a:p>
            <a:pPr algn="ctr"/>
            <a:endParaRPr lang="en-US" sz="2000" b="1" dirty="0">
              <a:solidFill>
                <a:srgbClr val="C00000"/>
              </a:solidFill>
            </a:endParaRPr>
          </a:p>
        </p:txBody>
      </p:sp>
    </p:spTree>
    <p:extLst>
      <p:ext uri="{BB962C8B-B14F-4D97-AF65-F5344CB8AC3E}">
        <p14:creationId xmlns:p14="http://schemas.microsoft.com/office/powerpoint/2010/main" val="271105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Top Half (FR5, FR4, FR6)">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70" y="2929885"/>
            <a:ext cx="1200696" cy="338554"/>
          </a:xfrm>
          <a:prstGeom prst="rect">
            <a:avLst/>
          </a:prstGeom>
          <a:noFill/>
        </p:spPr>
        <p:txBody>
          <a:bodyPr wrap="square" rtlCol="0">
            <a:spAutoFit/>
          </a:bodyPr>
          <a:lstStyle/>
          <a:p>
            <a:pPr algn="ctr"/>
            <a:r>
              <a:rPr lang="en-US" sz="1600" baseline="0" dirty="0"/>
              <a:t>FR5</a:t>
            </a:r>
            <a:endParaRPr lang="en-US" sz="1600" dirty="0"/>
          </a:p>
        </p:txBody>
      </p:sp>
      <p:sp>
        <p:nvSpPr>
          <p:cNvPr id="13" name="TextBox 12"/>
          <p:cNvSpPr txBox="1"/>
          <p:nvPr userDrawn="1"/>
        </p:nvSpPr>
        <p:spPr>
          <a:xfrm flipH="1">
            <a:off x="5634125" y="2933691"/>
            <a:ext cx="916307" cy="338554"/>
          </a:xfrm>
          <a:prstGeom prst="rect">
            <a:avLst/>
          </a:prstGeom>
          <a:noFill/>
        </p:spPr>
        <p:txBody>
          <a:bodyPr wrap="square" rtlCol="0">
            <a:spAutoFit/>
          </a:bodyPr>
          <a:lstStyle/>
          <a:p>
            <a:pPr algn="ctr"/>
            <a:r>
              <a:rPr lang="en-US" sz="1600" baseline="0" dirty="0"/>
              <a:t>FR4 </a:t>
            </a:r>
            <a:endParaRPr lang="en-US" sz="1600" dirty="0"/>
          </a:p>
        </p:txBody>
      </p:sp>
      <p:sp>
        <p:nvSpPr>
          <p:cNvPr id="15" name="TextBox 14"/>
          <p:cNvSpPr txBox="1"/>
          <p:nvPr userDrawn="1"/>
        </p:nvSpPr>
        <p:spPr>
          <a:xfrm flipH="1">
            <a:off x="9675855" y="2927159"/>
            <a:ext cx="916307" cy="338554"/>
          </a:xfrm>
          <a:prstGeom prst="rect">
            <a:avLst/>
          </a:prstGeom>
          <a:noFill/>
        </p:spPr>
        <p:txBody>
          <a:bodyPr wrap="square" rtlCol="0">
            <a:spAutoFit/>
          </a:bodyPr>
          <a:lstStyle/>
          <a:p>
            <a:pPr algn="ctr"/>
            <a:r>
              <a:rPr lang="en-US" sz="1600" baseline="0" dirty="0"/>
              <a:t>FR6 </a:t>
            </a:r>
            <a:endParaRPr lang="en-US" sz="1600" dirty="0"/>
          </a:p>
        </p:txBody>
      </p:sp>
      <p:sp>
        <p:nvSpPr>
          <p:cNvPr id="10" name="TextBox 9"/>
          <p:cNvSpPr txBox="1"/>
          <p:nvPr userDrawn="1"/>
        </p:nvSpPr>
        <p:spPr>
          <a:xfrm flipH="1">
            <a:off x="-63321" y="1665236"/>
            <a:ext cx="2412007" cy="707886"/>
          </a:xfrm>
          <a:prstGeom prst="rect">
            <a:avLst/>
          </a:prstGeom>
          <a:noFill/>
        </p:spPr>
        <p:txBody>
          <a:bodyPr wrap="square" rtlCol="0">
            <a:spAutoFit/>
          </a:bodyPr>
          <a:lstStyle/>
          <a:p>
            <a:pPr algn="ctr"/>
            <a:r>
              <a:rPr lang="en-US" sz="2000" b="1" baseline="0" dirty="0">
                <a:solidFill>
                  <a:srgbClr val="C00000"/>
                </a:solidFill>
              </a:rPr>
              <a:t>Front of Rack</a:t>
            </a:r>
          </a:p>
          <a:p>
            <a:pPr algn="ctr"/>
            <a:r>
              <a:rPr lang="en-US" sz="2000" b="1" baseline="0" dirty="0">
                <a:solidFill>
                  <a:srgbClr val="C00000"/>
                </a:solidFill>
              </a:rPr>
              <a:t>Top Half</a:t>
            </a:r>
            <a:endParaRPr lang="en-US" sz="2000" b="1" dirty="0">
              <a:solidFill>
                <a:srgbClr val="C00000"/>
              </a:solidFill>
            </a:endParaRPr>
          </a:p>
        </p:txBody>
      </p:sp>
    </p:spTree>
    <p:extLst>
      <p:ext uri="{BB962C8B-B14F-4D97-AF65-F5344CB8AC3E}">
        <p14:creationId xmlns:p14="http://schemas.microsoft.com/office/powerpoint/2010/main" val="1499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Bottom Half (FR8, FR7, FR9)">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69" y="2929886"/>
            <a:ext cx="1200696" cy="338554"/>
          </a:xfrm>
          <a:prstGeom prst="rect">
            <a:avLst/>
          </a:prstGeom>
          <a:noFill/>
        </p:spPr>
        <p:txBody>
          <a:bodyPr wrap="square" rtlCol="0">
            <a:spAutoFit/>
          </a:bodyPr>
          <a:lstStyle/>
          <a:p>
            <a:pPr algn="ctr"/>
            <a:r>
              <a:rPr lang="en-US" sz="1600" baseline="0" dirty="0"/>
              <a:t>FR8</a:t>
            </a:r>
            <a:endParaRPr lang="en-US" sz="1600" dirty="0"/>
          </a:p>
        </p:txBody>
      </p:sp>
      <p:sp>
        <p:nvSpPr>
          <p:cNvPr id="13" name="TextBox 12"/>
          <p:cNvSpPr txBox="1"/>
          <p:nvPr userDrawn="1"/>
        </p:nvSpPr>
        <p:spPr>
          <a:xfrm flipH="1">
            <a:off x="5634124" y="2933692"/>
            <a:ext cx="916307" cy="338554"/>
          </a:xfrm>
          <a:prstGeom prst="rect">
            <a:avLst/>
          </a:prstGeom>
          <a:noFill/>
        </p:spPr>
        <p:txBody>
          <a:bodyPr wrap="square" rtlCol="0">
            <a:spAutoFit/>
          </a:bodyPr>
          <a:lstStyle/>
          <a:p>
            <a:pPr algn="ctr"/>
            <a:r>
              <a:rPr lang="en-US" sz="1600" baseline="0" dirty="0"/>
              <a:t>FR7 </a:t>
            </a:r>
            <a:endParaRPr lang="en-US" sz="1600" dirty="0"/>
          </a:p>
        </p:txBody>
      </p:sp>
      <p:sp>
        <p:nvSpPr>
          <p:cNvPr id="15" name="TextBox 14"/>
          <p:cNvSpPr txBox="1"/>
          <p:nvPr userDrawn="1"/>
        </p:nvSpPr>
        <p:spPr>
          <a:xfrm flipH="1">
            <a:off x="9675854" y="2927160"/>
            <a:ext cx="916307" cy="338554"/>
          </a:xfrm>
          <a:prstGeom prst="rect">
            <a:avLst/>
          </a:prstGeom>
          <a:noFill/>
        </p:spPr>
        <p:txBody>
          <a:bodyPr wrap="square" rtlCol="0">
            <a:spAutoFit/>
          </a:bodyPr>
          <a:lstStyle/>
          <a:p>
            <a:pPr algn="ctr"/>
            <a:r>
              <a:rPr lang="en-US" sz="1600" baseline="0" dirty="0"/>
              <a:t>FR9 </a:t>
            </a:r>
            <a:endParaRPr lang="en-US" sz="1600" dirty="0"/>
          </a:p>
        </p:txBody>
      </p:sp>
      <p:sp>
        <p:nvSpPr>
          <p:cNvPr id="10" name="TextBox 9"/>
          <p:cNvSpPr txBox="1"/>
          <p:nvPr userDrawn="1"/>
        </p:nvSpPr>
        <p:spPr>
          <a:xfrm flipH="1">
            <a:off x="-63321" y="1665236"/>
            <a:ext cx="2412007" cy="707886"/>
          </a:xfrm>
          <a:prstGeom prst="rect">
            <a:avLst/>
          </a:prstGeom>
          <a:noFill/>
        </p:spPr>
        <p:txBody>
          <a:bodyPr wrap="square" rtlCol="0">
            <a:spAutoFit/>
          </a:bodyPr>
          <a:lstStyle/>
          <a:p>
            <a:pPr algn="ctr"/>
            <a:r>
              <a:rPr lang="en-US" sz="2000" b="1" baseline="0" dirty="0">
                <a:solidFill>
                  <a:srgbClr val="C00000"/>
                </a:solidFill>
              </a:rPr>
              <a:t>Front of Rack</a:t>
            </a:r>
          </a:p>
          <a:p>
            <a:pPr algn="ctr"/>
            <a:r>
              <a:rPr lang="en-US" sz="2000" b="1" baseline="0" dirty="0">
                <a:solidFill>
                  <a:srgbClr val="C00000"/>
                </a:solidFill>
              </a:rPr>
              <a:t>Bottom Half</a:t>
            </a:r>
            <a:endParaRPr lang="en-US" sz="2000" b="1" dirty="0">
              <a:solidFill>
                <a:srgbClr val="C00000"/>
              </a:solidFill>
            </a:endParaRPr>
          </a:p>
        </p:txBody>
      </p:sp>
    </p:spTree>
    <p:extLst>
      <p:ext uri="{BB962C8B-B14F-4D97-AF65-F5344CB8AC3E}">
        <p14:creationId xmlns:p14="http://schemas.microsoft.com/office/powerpoint/2010/main" val="1163589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ont Switches (SW2, SW1, SW3)">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69" y="2929886"/>
            <a:ext cx="1200696" cy="338554"/>
          </a:xfrm>
          <a:prstGeom prst="rect">
            <a:avLst/>
          </a:prstGeom>
          <a:noFill/>
        </p:spPr>
        <p:txBody>
          <a:bodyPr wrap="square" rtlCol="0">
            <a:spAutoFit/>
          </a:bodyPr>
          <a:lstStyle/>
          <a:p>
            <a:pPr algn="ctr"/>
            <a:r>
              <a:rPr lang="en-US" sz="1600" dirty="0"/>
              <a:t>SW2</a:t>
            </a:r>
          </a:p>
        </p:txBody>
      </p:sp>
      <p:sp>
        <p:nvSpPr>
          <p:cNvPr id="13" name="TextBox 12"/>
          <p:cNvSpPr txBox="1"/>
          <p:nvPr userDrawn="1"/>
        </p:nvSpPr>
        <p:spPr>
          <a:xfrm flipH="1">
            <a:off x="5634124" y="2933692"/>
            <a:ext cx="916307" cy="338554"/>
          </a:xfrm>
          <a:prstGeom prst="rect">
            <a:avLst/>
          </a:prstGeom>
          <a:noFill/>
        </p:spPr>
        <p:txBody>
          <a:bodyPr wrap="square" rtlCol="0">
            <a:spAutoFit/>
          </a:bodyPr>
          <a:lstStyle/>
          <a:p>
            <a:pPr algn="ctr"/>
            <a:r>
              <a:rPr lang="en-US" sz="1600" baseline="0" dirty="0"/>
              <a:t>SW1 </a:t>
            </a:r>
            <a:endParaRPr lang="en-US" sz="1600" dirty="0"/>
          </a:p>
        </p:txBody>
      </p:sp>
      <p:sp>
        <p:nvSpPr>
          <p:cNvPr id="15" name="TextBox 14"/>
          <p:cNvSpPr txBox="1"/>
          <p:nvPr userDrawn="1"/>
        </p:nvSpPr>
        <p:spPr>
          <a:xfrm flipH="1">
            <a:off x="9675854" y="2927160"/>
            <a:ext cx="916307" cy="338554"/>
          </a:xfrm>
          <a:prstGeom prst="rect">
            <a:avLst/>
          </a:prstGeom>
          <a:noFill/>
        </p:spPr>
        <p:txBody>
          <a:bodyPr wrap="square" rtlCol="0">
            <a:spAutoFit/>
          </a:bodyPr>
          <a:lstStyle/>
          <a:p>
            <a:pPr algn="ctr"/>
            <a:r>
              <a:rPr lang="en-US" sz="1600" baseline="0" dirty="0"/>
              <a:t>SW3 </a:t>
            </a:r>
            <a:endParaRPr lang="en-US" sz="1600" dirty="0"/>
          </a:p>
        </p:txBody>
      </p:sp>
      <p:sp>
        <p:nvSpPr>
          <p:cNvPr id="10" name="TextBox 9"/>
          <p:cNvSpPr txBox="1"/>
          <p:nvPr userDrawn="1"/>
        </p:nvSpPr>
        <p:spPr>
          <a:xfrm flipH="1">
            <a:off x="-63321" y="1665236"/>
            <a:ext cx="2412007" cy="707886"/>
          </a:xfrm>
          <a:prstGeom prst="rect">
            <a:avLst/>
          </a:prstGeom>
          <a:noFill/>
        </p:spPr>
        <p:txBody>
          <a:bodyPr wrap="square" rtlCol="0">
            <a:spAutoFit/>
          </a:bodyPr>
          <a:lstStyle/>
          <a:p>
            <a:pPr algn="ctr"/>
            <a:r>
              <a:rPr lang="en-US" sz="2000" b="1" baseline="0" dirty="0">
                <a:solidFill>
                  <a:srgbClr val="C00000"/>
                </a:solidFill>
              </a:rPr>
              <a:t>Front of Rack</a:t>
            </a:r>
          </a:p>
          <a:p>
            <a:pPr algn="ctr"/>
            <a:r>
              <a:rPr lang="en-US" sz="2000" b="1" baseline="0" dirty="0">
                <a:solidFill>
                  <a:srgbClr val="C00000"/>
                </a:solidFill>
              </a:rPr>
              <a:t>Switches</a:t>
            </a:r>
            <a:endParaRPr lang="en-US" sz="2000" b="1" dirty="0">
              <a:solidFill>
                <a:srgbClr val="C00000"/>
              </a:solidFill>
            </a:endParaRPr>
          </a:p>
        </p:txBody>
      </p:sp>
    </p:spTree>
    <p:extLst>
      <p:ext uri="{BB962C8B-B14F-4D97-AF65-F5344CB8AC3E}">
        <p14:creationId xmlns:p14="http://schemas.microsoft.com/office/powerpoint/2010/main" val="65985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ront Servers (SV2, SV1, SV3)">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69" y="2929886"/>
            <a:ext cx="1200696" cy="338554"/>
          </a:xfrm>
          <a:prstGeom prst="rect">
            <a:avLst/>
          </a:prstGeom>
          <a:noFill/>
        </p:spPr>
        <p:txBody>
          <a:bodyPr wrap="square" rtlCol="0">
            <a:spAutoFit/>
          </a:bodyPr>
          <a:lstStyle/>
          <a:p>
            <a:pPr algn="ctr"/>
            <a:r>
              <a:rPr lang="en-US" sz="1600" dirty="0"/>
              <a:t>SV2</a:t>
            </a:r>
          </a:p>
        </p:txBody>
      </p:sp>
      <p:sp>
        <p:nvSpPr>
          <p:cNvPr id="13" name="TextBox 12"/>
          <p:cNvSpPr txBox="1"/>
          <p:nvPr userDrawn="1"/>
        </p:nvSpPr>
        <p:spPr>
          <a:xfrm flipH="1">
            <a:off x="5634124" y="2933692"/>
            <a:ext cx="916307" cy="338554"/>
          </a:xfrm>
          <a:prstGeom prst="rect">
            <a:avLst/>
          </a:prstGeom>
          <a:noFill/>
        </p:spPr>
        <p:txBody>
          <a:bodyPr wrap="square" rtlCol="0">
            <a:spAutoFit/>
          </a:bodyPr>
          <a:lstStyle/>
          <a:p>
            <a:pPr algn="ctr"/>
            <a:r>
              <a:rPr lang="en-US" sz="1600" baseline="0" dirty="0"/>
              <a:t>SV1 </a:t>
            </a:r>
            <a:endParaRPr lang="en-US" sz="1600" dirty="0"/>
          </a:p>
        </p:txBody>
      </p:sp>
      <p:sp>
        <p:nvSpPr>
          <p:cNvPr id="15" name="TextBox 14"/>
          <p:cNvSpPr txBox="1"/>
          <p:nvPr userDrawn="1"/>
        </p:nvSpPr>
        <p:spPr>
          <a:xfrm flipH="1">
            <a:off x="9675854" y="2927160"/>
            <a:ext cx="916307" cy="338554"/>
          </a:xfrm>
          <a:prstGeom prst="rect">
            <a:avLst/>
          </a:prstGeom>
          <a:noFill/>
        </p:spPr>
        <p:txBody>
          <a:bodyPr wrap="square" rtlCol="0">
            <a:spAutoFit/>
          </a:bodyPr>
          <a:lstStyle/>
          <a:p>
            <a:pPr algn="ctr"/>
            <a:r>
              <a:rPr lang="en-US" sz="1600" baseline="0" dirty="0"/>
              <a:t>SV3 </a:t>
            </a:r>
            <a:endParaRPr lang="en-US" sz="1600" dirty="0"/>
          </a:p>
        </p:txBody>
      </p:sp>
      <p:sp>
        <p:nvSpPr>
          <p:cNvPr id="10" name="TextBox 9"/>
          <p:cNvSpPr txBox="1"/>
          <p:nvPr userDrawn="1"/>
        </p:nvSpPr>
        <p:spPr>
          <a:xfrm flipH="1">
            <a:off x="-63321" y="1665236"/>
            <a:ext cx="2412007" cy="707886"/>
          </a:xfrm>
          <a:prstGeom prst="rect">
            <a:avLst/>
          </a:prstGeom>
          <a:noFill/>
        </p:spPr>
        <p:txBody>
          <a:bodyPr wrap="square" rtlCol="0">
            <a:spAutoFit/>
          </a:bodyPr>
          <a:lstStyle/>
          <a:p>
            <a:pPr algn="ctr"/>
            <a:r>
              <a:rPr lang="en-US" sz="2000" b="1" baseline="0" dirty="0">
                <a:solidFill>
                  <a:srgbClr val="C00000"/>
                </a:solidFill>
              </a:rPr>
              <a:t>Front of Rack</a:t>
            </a:r>
          </a:p>
          <a:p>
            <a:pPr algn="ctr"/>
            <a:r>
              <a:rPr lang="en-US" sz="2000" b="1" baseline="0" dirty="0">
                <a:solidFill>
                  <a:srgbClr val="C00000"/>
                </a:solidFill>
              </a:rPr>
              <a:t>Servers</a:t>
            </a:r>
            <a:endParaRPr lang="en-US" sz="2000" b="1" dirty="0">
              <a:solidFill>
                <a:srgbClr val="C00000"/>
              </a:solidFill>
            </a:endParaRPr>
          </a:p>
        </p:txBody>
      </p:sp>
    </p:spTree>
    <p:extLst>
      <p:ext uri="{BB962C8B-B14F-4D97-AF65-F5344CB8AC3E}">
        <p14:creationId xmlns:p14="http://schemas.microsoft.com/office/powerpoint/2010/main" val="1015308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ont Other Systems (MS2, MS1, MS3)">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8713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p:cNvSpPr>
            <a:spLocks noGrp="1"/>
          </p:cNvSpPr>
          <p:nvPr>
            <p:ph type="pic" idx="13"/>
          </p:nvPr>
        </p:nvSpPr>
        <p:spPr>
          <a:xfrm>
            <a:off x="38869"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4"/>
          </p:nvPr>
        </p:nvSpPr>
        <p:spPr>
          <a:xfrm>
            <a:off x="8128860" y="44449"/>
            <a:ext cx="4023360" cy="6766560"/>
          </a:xfrm>
          <a:prstGeom prst="rect">
            <a:avLst/>
          </a:prstGeom>
          <a:ln w="50800">
            <a:solidFill>
              <a:schemeClr val="bg2">
                <a:lumMod val="50000"/>
              </a:schemeClr>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Box 8"/>
          <p:cNvSpPr txBox="1"/>
          <p:nvPr userDrawn="1"/>
        </p:nvSpPr>
        <p:spPr>
          <a:xfrm flipH="1">
            <a:off x="1443669" y="2929886"/>
            <a:ext cx="1200696" cy="338554"/>
          </a:xfrm>
          <a:prstGeom prst="rect">
            <a:avLst/>
          </a:prstGeom>
          <a:noFill/>
        </p:spPr>
        <p:txBody>
          <a:bodyPr wrap="square" rtlCol="0">
            <a:spAutoFit/>
          </a:bodyPr>
          <a:lstStyle/>
          <a:p>
            <a:pPr algn="ctr"/>
            <a:r>
              <a:rPr lang="en-US" sz="1600" dirty="0"/>
              <a:t>MS2</a:t>
            </a:r>
          </a:p>
        </p:txBody>
      </p:sp>
      <p:sp>
        <p:nvSpPr>
          <p:cNvPr id="13" name="TextBox 12"/>
          <p:cNvSpPr txBox="1"/>
          <p:nvPr userDrawn="1"/>
        </p:nvSpPr>
        <p:spPr>
          <a:xfrm flipH="1">
            <a:off x="5634124" y="2933692"/>
            <a:ext cx="916307" cy="338554"/>
          </a:xfrm>
          <a:prstGeom prst="rect">
            <a:avLst/>
          </a:prstGeom>
          <a:noFill/>
        </p:spPr>
        <p:txBody>
          <a:bodyPr wrap="square" rtlCol="0">
            <a:spAutoFit/>
          </a:bodyPr>
          <a:lstStyle/>
          <a:p>
            <a:pPr algn="ctr"/>
            <a:r>
              <a:rPr lang="en-US" sz="1600" baseline="0" dirty="0"/>
              <a:t>MS1 </a:t>
            </a:r>
            <a:endParaRPr lang="en-US" sz="1600" dirty="0"/>
          </a:p>
        </p:txBody>
      </p:sp>
      <p:sp>
        <p:nvSpPr>
          <p:cNvPr id="15" name="TextBox 14"/>
          <p:cNvSpPr txBox="1"/>
          <p:nvPr userDrawn="1"/>
        </p:nvSpPr>
        <p:spPr>
          <a:xfrm flipH="1">
            <a:off x="9675854" y="2927160"/>
            <a:ext cx="916307" cy="338554"/>
          </a:xfrm>
          <a:prstGeom prst="rect">
            <a:avLst/>
          </a:prstGeom>
          <a:noFill/>
        </p:spPr>
        <p:txBody>
          <a:bodyPr wrap="square" rtlCol="0">
            <a:spAutoFit/>
          </a:bodyPr>
          <a:lstStyle/>
          <a:p>
            <a:pPr algn="ctr"/>
            <a:r>
              <a:rPr lang="en-US" sz="1600" baseline="0" dirty="0"/>
              <a:t>MS3 </a:t>
            </a:r>
            <a:endParaRPr lang="en-US" sz="1600" dirty="0"/>
          </a:p>
        </p:txBody>
      </p:sp>
      <p:sp>
        <p:nvSpPr>
          <p:cNvPr id="10" name="TextBox 9"/>
          <p:cNvSpPr txBox="1"/>
          <p:nvPr userDrawn="1"/>
        </p:nvSpPr>
        <p:spPr>
          <a:xfrm flipH="1">
            <a:off x="-63321" y="1665236"/>
            <a:ext cx="2412007" cy="1015663"/>
          </a:xfrm>
          <a:prstGeom prst="rect">
            <a:avLst/>
          </a:prstGeom>
          <a:noFill/>
        </p:spPr>
        <p:txBody>
          <a:bodyPr wrap="square" rtlCol="0">
            <a:spAutoFit/>
          </a:bodyPr>
          <a:lstStyle/>
          <a:p>
            <a:pPr algn="ctr"/>
            <a:r>
              <a:rPr lang="en-US" sz="2000" b="1" baseline="0" dirty="0">
                <a:solidFill>
                  <a:srgbClr val="C00000"/>
                </a:solidFill>
              </a:rPr>
              <a:t>Front of Rack</a:t>
            </a:r>
          </a:p>
          <a:p>
            <a:pPr algn="ctr"/>
            <a:r>
              <a:rPr lang="en-US" sz="2000" b="1" baseline="0" dirty="0">
                <a:solidFill>
                  <a:srgbClr val="C00000"/>
                </a:solidFill>
              </a:rPr>
              <a:t>Other Rack</a:t>
            </a:r>
          </a:p>
          <a:p>
            <a:pPr algn="ctr"/>
            <a:r>
              <a:rPr lang="en-US" sz="2000" b="1" baseline="0" dirty="0">
                <a:solidFill>
                  <a:srgbClr val="C00000"/>
                </a:solidFill>
              </a:rPr>
              <a:t>Mounted Systems</a:t>
            </a:r>
          </a:p>
        </p:txBody>
      </p:sp>
    </p:spTree>
    <p:extLst>
      <p:ext uri="{BB962C8B-B14F-4D97-AF65-F5344CB8AC3E}">
        <p14:creationId xmlns:p14="http://schemas.microsoft.com/office/powerpoint/2010/main" val="2269927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7338-4CDB-4CC8-9D94-3DBDDDF8E91C}" type="datetimeFigureOut">
              <a:rPr lang="en-US" smtClean="0"/>
              <a:t>1/8/2026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A542A1-B3D0-45F9-8A54-385E10223E3B}" type="slidenum">
              <a:rPr lang="en-US" smtClean="0"/>
              <a:t>‹#›</a:t>
            </a:fld>
            <a:endParaRPr lang="en-US"/>
          </a:p>
        </p:txBody>
      </p:sp>
    </p:spTree>
    <p:extLst>
      <p:ext uri="{BB962C8B-B14F-4D97-AF65-F5344CB8AC3E}">
        <p14:creationId xmlns:p14="http://schemas.microsoft.com/office/powerpoint/2010/main" val="826192795"/>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708" r:id="rId3"/>
    <p:sldLayoutId id="2147483679" r:id="rId4"/>
    <p:sldLayoutId id="2147483673" r:id="rId5"/>
    <p:sldLayoutId id="2147483694" r:id="rId6"/>
    <p:sldLayoutId id="2147483697" r:id="rId7"/>
    <p:sldLayoutId id="2147483698" r:id="rId8"/>
    <p:sldLayoutId id="2147483699" r:id="rId9"/>
    <p:sldLayoutId id="2147483700" r:id="rId10"/>
    <p:sldLayoutId id="2147483701" r:id="rId11"/>
    <p:sldLayoutId id="2147483702" r:id="rId12"/>
    <p:sldLayoutId id="2147483703" r:id="rId13"/>
    <p:sldLayoutId id="2147483706" r:id="rId14"/>
    <p:sldLayoutId id="2147483704" r:id="rId15"/>
    <p:sldLayoutId id="2147483705" r:id="rId16"/>
    <p:sldLayoutId id="2147483689" r:id="rId17"/>
    <p:sldLayoutId id="2147483707" r:id="rId18"/>
    <p:sldLayoutId id="2147483675" r:id="rId19"/>
    <p:sldLayoutId id="2147483681" r:id="rId20"/>
    <p:sldLayoutId id="2147483682" r:id="rId21"/>
    <p:sldLayoutId id="2147483709" r:id="rId22"/>
  </p:sldLayoutIdLst>
  <p:txStyles>
    <p:titleStyle>
      <a:lvl1pPr algn="l" defTabSz="914400" rtl="0" eaLnBrk="1" latinLnBrk="0" hangingPunct="1">
        <a:lnSpc>
          <a:spcPct val="90000"/>
        </a:lnSpc>
        <a:spcBef>
          <a:spcPct val="0"/>
        </a:spcBef>
        <a:buNone/>
        <a:defRPr sz="1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1.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1.xml"/><Relationship Id="rId5" Type="http://schemas.openxmlformats.org/officeDocument/2006/relationships/image" Target="../media/image24.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7.jpg"/><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1.xml"/><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46.jpg"/><Relationship Id="rId4" Type="http://schemas.openxmlformats.org/officeDocument/2006/relationships/image" Target="../media/image4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9.jpg"/><Relationship Id="rId4" Type="http://schemas.openxmlformats.org/officeDocument/2006/relationships/image" Target="../media/image48.jpg"/></Relationships>
</file>

<file path=ppt/slides/_rels/slide2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1.xml"/><Relationship Id="rId4" Type="http://schemas.openxmlformats.org/officeDocument/2006/relationships/image" Target="../media/image52.jpg"/></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11.xml"/><Relationship Id="rId4" Type="http://schemas.openxmlformats.org/officeDocument/2006/relationships/image" Target="../media/image55.jpg"/></Relationships>
</file>

<file path=ppt/slides/_rels/slide2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57.jpg"/><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1.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2.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jpg"/><Relationship Id="rId1" Type="http://schemas.openxmlformats.org/officeDocument/2006/relationships/slideLayout" Target="../slideLayouts/slideLayout19.xml"/><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1.xml"/><Relationship Id="rId5" Type="http://schemas.openxmlformats.org/officeDocument/2006/relationships/image" Target="../media/image66.jpg"/><Relationship Id="rId4" Type="http://schemas.openxmlformats.org/officeDocument/2006/relationships/image" Target="../media/image65.jpg"/></Relationships>
</file>

<file path=ppt/slides/_rels/slide2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1.xml"/><Relationship Id="rId5" Type="http://schemas.openxmlformats.org/officeDocument/2006/relationships/image" Target="../media/image70.jpg"/><Relationship Id="rId4" Type="http://schemas.openxmlformats.org/officeDocument/2006/relationships/image" Target="../media/image69.jpg"/></Relationships>
</file>

<file path=ppt/slides/_rels/slide2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1.xml"/><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85683334"/>
              </p:ext>
            </p:extLst>
          </p:nvPr>
        </p:nvGraphicFramePr>
        <p:xfrm>
          <a:off x="2456646" y="3742577"/>
          <a:ext cx="6352722" cy="982980"/>
        </p:xfrm>
        <a:graphic>
          <a:graphicData uri="http://schemas.openxmlformats.org/drawingml/2006/table">
            <a:tbl>
              <a:tblPr/>
              <a:tblGrid>
                <a:gridCol w="4246809">
                  <a:extLst>
                    <a:ext uri="{9D8B030D-6E8A-4147-A177-3AD203B41FA5}">
                      <a16:colId xmlns:a16="http://schemas.microsoft.com/office/drawing/2014/main" val="596663856"/>
                    </a:ext>
                  </a:extLst>
                </a:gridCol>
                <a:gridCol w="1049460">
                  <a:extLst>
                    <a:ext uri="{9D8B030D-6E8A-4147-A177-3AD203B41FA5}">
                      <a16:colId xmlns:a16="http://schemas.microsoft.com/office/drawing/2014/main" val="3205703572"/>
                    </a:ext>
                  </a:extLst>
                </a:gridCol>
                <a:gridCol w="1056453">
                  <a:extLst>
                    <a:ext uri="{9D8B030D-6E8A-4147-A177-3AD203B41FA5}">
                      <a16:colId xmlns:a16="http://schemas.microsoft.com/office/drawing/2014/main" val="2901120167"/>
                    </a:ext>
                  </a:extLst>
                </a:gridCol>
              </a:tblGrid>
              <a:tr h="320040">
                <a:tc>
                  <a:txBody>
                    <a:bodyPr/>
                    <a:lstStyle/>
                    <a:p>
                      <a:pPr algn="l" fontAlgn="t"/>
                      <a:r>
                        <a:rPr lang="en-US" sz="1800" b="1" i="0" u="none" strike="noStrike" dirty="0">
                          <a:solidFill>
                            <a:srgbClr val="FFFFFF"/>
                          </a:solidFill>
                          <a:effectLst/>
                          <a:latin typeface="+mn-lt"/>
                        </a:rPr>
                        <a:t> FAI Classification  (‘X’ mark applicable)</a:t>
                      </a: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t"/>
                      <a:r>
                        <a:rPr lang="en-US" sz="1800" b="1" i="0" u="none" strike="noStrike" dirty="0">
                          <a:solidFill>
                            <a:srgbClr val="FFFFFF"/>
                          </a:solidFill>
                          <a:effectLst/>
                          <a:latin typeface="+mn-lt"/>
                        </a:rPr>
                        <a:t>Pretest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t"/>
                      <a:r>
                        <a:rPr lang="en-US" sz="1800" b="1" i="0" u="none" strike="noStrike" dirty="0" err="1">
                          <a:solidFill>
                            <a:srgbClr val="FFFFFF"/>
                          </a:solidFill>
                          <a:effectLst/>
                          <a:latin typeface="+mn-lt"/>
                        </a:rPr>
                        <a:t>Packout</a:t>
                      </a:r>
                      <a:endParaRPr lang="en-US" sz="1800" b="1" i="0" u="none" strike="noStrike" dirty="0">
                        <a:solidFill>
                          <a:srgbClr val="FFFFFF"/>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190286100"/>
                  </a:ext>
                </a:extLst>
              </a:tr>
              <a:tr h="182880">
                <a:tc>
                  <a:txBody>
                    <a:bodyPr/>
                    <a:lstStyle/>
                    <a:p>
                      <a:pPr algn="l" fontAlgn="t"/>
                      <a:r>
                        <a:rPr lang="en-US" sz="1400" b="0" i="0" u="none" strike="noStrike" dirty="0">
                          <a:solidFill>
                            <a:srgbClr val="000000"/>
                          </a:solidFill>
                          <a:effectLst/>
                          <a:latin typeface="+mn-lt"/>
                        </a:rPr>
                        <a:t> New Product Introduction</a:t>
                      </a:r>
                    </a:p>
                  </a:txBody>
                  <a:tcPr marL="7620" marR="7620" marT="7620" marB="0" anchor="ctr">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rgbClr val="000000"/>
                          </a:solidFill>
                          <a:effectLst/>
                          <a:latin typeface="+mn-lt"/>
                        </a:rPr>
                        <a:t> 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rgbClr val="000000"/>
                          </a:solidFill>
                          <a:effectLst/>
                          <a:latin typeface="+mn-lt"/>
                        </a:rPr>
                        <a:t> </a:t>
                      </a:r>
                    </a:p>
                  </a:txBody>
                  <a:tcPr marL="7620" marR="7620" marT="7620" marB="0" anchor="ctr">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10819964"/>
                  </a:ext>
                </a:extLst>
              </a:tr>
              <a:tr h="182880">
                <a:tc>
                  <a:txBody>
                    <a:bodyPr/>
                    <a:lstStyle/>
                    <a:p>
                      <a:pPr algn="l" fontAlgn="t"/>
                      <a:r>
                        <a:rPr lang="en-US" sz="1400" b="0" i="0" u="none" strike="noStrike" dirty="0">
                          <a:solidFill>
                            <a:srgbClr val="000000"/>
                          </a:solidFill>
                          <a:effectLst/>
                          <a:latin typeface="+mn-lt"/>
                        </a:rPr>
                        <a:t> Sample</a:t>
                      </a:r>
                      <a:r>
                        <a:rPr lang="en-US" sz="1400" b="0" i="0" u="none" strike="noStrike" baseline="0" dirty="0">
                          <a:solidFill>
                            <a:srgbClr val="000000"/>
                          </a:solidFill>
                          <a:effectLst/>
                          <a:latin typeface="+mn-lt"/>
                        </a:rPr>
                        <a:t> Build after Initial FAI</a:t>
                      </a:r>
                      <a:endParaRPr lang="en-US" sz="1400" b="0"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endParaRPr lang="en-US" sz="1400" b="0" i="0" u="none" strike="noStrike" dirty="0">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endParaRPr lang="en-US" sz="1400" b="0" i="0" u="none" strike="noStrike" dirty="0">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90620406"/>
                  </a:ext>
                </a:extLst>
              </a:tr>
              <a:tr h="174466">
                <a:tc>
                  <a:txBody>
                    <a:bodyPr/>
                    <a:lstStyle/>
                    <a:p>
                      <a:pPr algn="l" fontAlgn="t"/>
                      <a:r>
                        <a:rPr lang="en-US" sz="1400" b="0" i="0" u="none" strike="noStrike" dirty="0">
                          <a:solidFill>
                            <a:srgbClr val="000000"/>
                          </a:solidFill>
                          <a:effectLst/>
                          <a:latin typeface="+mn-lt"/>
                        </a:rPr>
                        <a:t> Product</a:t>
                      </a:r>
                      <a:r>
                        <a:rPr lang="en-US" sz="1400" b="0" i="0" u="none" strike="noStrike" baseline="0" dirty="0">
                          <a:solidFill>
                            <a:srgbClr val="000000"/>
                          </a:solidFill>
                          <a:effectLst/>
                          <a:latin typeface="+mn-lt"/>
                        </a:rPr>
                        <a:t> R</a:t>
                      </a:r>
                      <a:r>
                        <a:rPr lang="en-US" sz="1400" b="0" i="0" u="none" strike="noStrike" dirty="0">
                          <a:solidFill>
                            <a:srgbClr val="000000"/>
                          </a:solidFill>
                          <a:effectLst/>
                          <a:latin typeface="+mn-lt"/>
                        </a:rPr>
                        <a:t>evision Change</a:t>
                      </a:r>
                    </a:p>
                  </a:txBody>
                  <a:tcPr marL="7620" marR="7620" marT="7620" marB="0" anchor="ctr">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t"/>
                      <a:endParaRPr lang="en-US" sz="1400" b="0" i="0" u="none" strike="noStrike" dirty="0">
                        <a:solidFill>
                          <a:srgbClr val="000000"/>
                        </a:solidFill>
                        <a:effectLst/>
                        <a:latin typeface="+mn-lt"/>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b="0" i="0" u="none" strike="noStrike" dirty="0">
                          <a:solidFill>
                            <a:srgbClr val="000000"/>
                          </a:solidFill>
                          <a:effectLst/>
                          <a:latin typeface="+mn-lt"/>
                        </a:rPr>
                        <a:t> </a:t>
                      </a:r>
                    </a:p>
                  </a:txBody>
                  <a:tcPr marL="7620" marR="7620" marT="7620" marB="0" anchor="ctr">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039903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882590887"/>
              </p:ext>
            </p:extLst>
          </p:nvPr>
        </p:nvGraphicFramePr>
        <p:xfrm>
          <a:off x="1155915" y="4877432"/>
          <a:ext cx="9880170" cy="1256059"/>
        </p:xfrm>
        <a:graphic>
          <a:graphicData uri="http://schemas.openxmlformats.org/drawingml/2006/table">
            <a:tbl>
              <a:tblPr/>
              <a:tblGrid>
                <a:gridCol w="941766">
                  <a:extLst>
                    <a:ext uri="{9D8B030D-6E8A-4147-A177-3AD203B41FA5}">
                      <a16:colId xmlns:a16="http://schemas.microsoft.com/office/drawing/2014/main" val="1595034302"/>
                    </a:ext>
                  </a:extLst>
                </a:gridCol>
                <a:gridCol w="3283193">
                  <a:extLst>
                    <a:ext uri="{9D8B030D-6E8A-4147-A177-3AD203B41FA5}">
                      <a16:colId xmlns:a16="http://schemas.microsoft.com/office/drawing/2014/main" val="3695267201"/>
                    </a:ext>
                  </a:extLst>
                </a:gridCol>
                <a:gridCol w="1167618">
                  <a:extLst>
                    <a:ext uri="{9D8B030D-6E8A-4147-A177-3AD203B41FA5}">
                      <a16:colId xmlns:a16="http://schemas.microsoft.com/office/drawing/2014/main" val="2322738720"/>
                    </a:ext>
                  </a:extLst>
                </a:gridCol>
                <a:gridCol w="4487593">
                  <a:extLst>
                    <a:ext uri="{9D8B030D-6E8A-4147-A177-3AD203B41FA5}">
                      <a16:colId xmlns:a16="http://schemas.microsoft.com/office/drawing/2014/main" val="2136772726"/>
                    </a:ext>
                  </a:extLst>
                </a:gridCol>
              </a:tblGrid>
              <a:tr h="348556">
                <a:tc>
                  <a:txBody>
                    <a:bodyPr/>
                    <a:lstStyle/>
                    <a:p>
                      <a:pPr algn="ctr" fontAlgn="t"/>
                      <a:r>
                        <a:rPr lang="en-US" sz="1800" b="1" i="0" u="none" strike="noStrike" dirty="0">
                          <a:solidFill>
                            <a:srgbClr val="FFFFFF"/>
                          </a:solidFill>
                          <a:effectLst/>
                          <a:latin typeface="+mn-lt"/>
                        </a:rPr>
                        <a:t>FAI Rev</a:t>
                      </a:r>
                    </a:p>
                  </a:txBody>
                  <a:tcPr marL="7620" marR="7620" marT="762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t"/>
                      <a:r>
                        <a:rPr lang="en-US" sz="1800" b="1" i="0" u="none" strike="noStrike" dirty="0">
                          <a:solidFill>
                            <a:srgbClr val="FFFFFF"/>
                          </a:solidFill>
                          <a:effectLst/>
                          <a:latin typeface="+mn-lt"/>
                        </a:rPr>
                        <a:t> Manufacturing Site Approver</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t"/>
                      <a:r>
                        <a:rPr lang="en-US" sz="1800" b="1" i="0" u="none" strike="noStrike" dirty="0">
                          <a:solidFill>
                            <a:srgbClr val="FFFFFF"/>
                          </a:solidFill>
                          <a:effectLst/>
                          <a:latin typeface="+mn-lt"/>
                        </a:rPr>
                        <a:t>Date</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t"/>
                      <a:r>
                        <a:rPr lang="en-US" sz="1800" b="1" i="0" u="none" strike="noStrike" dirty="0">
                          <a:solidFill>
                            <a:srgbClr val="FFFFFF"/>
                          </a:solidFill>
                          <a:effectLst/>
                          <a:latin typeface="+mn-lt"/>
                        </a:rPr>
                        <a:t> Changes from Previous Revision</a:t>
                      </a:r>
                    </a:p>
                  </a:txBody>
                  <a:tcPr marL="7620" marR="7620" marT="762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47583172"/>
                  </a:ext>
                </a:extLst>
              </a:tr>
              <a:tr h="287475">
                <a:tc>
                  <a:txBody>
                    <a:bodyPr/>
                    <a:lstStyle/>
                    <a:p>
                      <a:pPr algn="ctr" fontAlgn="t"/>
                      <a:r>
                        <a:rPr lang="en-US" sz="1400" b="0" i="0" u="none" strike="noStrike" dirty="0">
                          <a:solidFill>
                            <a:srgbClr val="000000"/>
                          </a:solidFill>
                          <a:effectLst/>
                          <a:latin typeface="+mn-lt"/>
                        </a:rPr>
                        <a:t>01</a:t>
                      </a:r>
                    </a:p>
                  </a:txBody>
                  <a:tcPr marL="7620" marR="7620" marT="7620" marB="0">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400" b="0" i="0" u="none" strike="noStrike" dirty="0">
                          <a:solidFill>
                            <a:srgbClr val="000000"/>
                          </a:solidFill>
                          <a:effectLst/>
                          <a:latin typeface="+mn-lt"/>
                        </a:rPr>
                        <a:t> </a:t>
                      </a:r>
                      <a:r>
                        <a:rPr lang="en-US" altLang="zh-TW" sz="1400" b="0" i="0" u="none" strike="noStrike" dirty="0">
                          <a:solidFill>
                            <a:schemeClr val="tx1"/>
                          </a:solidFill>
                          <a:effectLst/>
                          <a:latin typeface="+mn-lt"/>
                        </a:rPr>
                        <a:t>&lt;Ross</a:t>
                      </a:r>
                      <a:r>
                        <a:rPr lang="en-US" altLang="zh-TW" sz="1400" b="0" i="0" u="none" strike="noStrike" baseline="0" dirty="0">
                          <a:solidFill>
                            <a:schemeClr val="tx1"/>
                          </a:solidFill>
                          <a:effectLst/>
                          <a:latin typeface="+mn-lt"/>
                        </a:rPr>
                        <a:t> Mandis&gt;, &lt;ME&gt;</a:t>
                      </a:r>
                      <a:endParaRPr lang="en-US" sz="1400" b="0" i="0" u="none" strike="noStrike" dirty="0">
                        <a:solidFill>
                          <a:schemeClr val="tx1"/>
                        </a:solidFill>
                        <a:effectLst/>
                        <a:latin typeface="+mn-lt"/>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endParaRPr lang="en-US" sz="1400" b="0" i="0" u="none" strike="noStrike" dirty="0">
                        <a:solidFill>
                          <a:srgbClr val="000000"/>
                        </a:solidFill>
                        <a:effectLst/>
                        <a:latin typeface="+mn-lt"/>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200" b="0" i="0" u="none" strike="noStrike" dirty="0">
                          <a:solidFill>
                            <a:srgbClr val="000000"/>
                          </a:solidFill>
                          <a:effectLst/>
                          <a:latin typeface="+mn-lt"/>
                        </a:rPr>
                        <a:t> NA</a:t>
                      </a:r>
                    </a:p>
                  </a:txBody>
                  <a:tcPr marL="7620" marR="7620" marT="7620" marB="0">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46551250"/>
                  </a:ext>
                </a:extLst>
              </a:tr>
              <a:tr h="316803">
                <a:tc>
                  <a:txBody>
                    <a:bodyPr/>
                    <a:lstStyle/>
                    <a:p>
                      <a:pPr algn="ctr" fontAlgn="t"/>
                      <a:endParaRPr lang="en-US" sz="1400" b="0" i="0" u="none" strike="noStrike" dirty="0">
                        <a:solidFill>
                          <a:srgbClr val="000000"/>
                        </a:solidFill>
                        <a:effectLst/>
                        <a:latin typeface="+mn-lt"/>
                      </a:endParaRPr>
                    </a:p>
                  </a:txBody>
                  <a:tcPr marL="7620" marR="7620" marT="7620" marB="0">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endParaRPr lang="en-US" sz="1400" b="0" i="0" u="none" strike="noStrike" dirty="0">
                        <a:solidFill>
                          <a:schemeClr val="tx1"/>
                        </a:solidFill>
                        <a:effectLst/>
                        <a:latin typeface="+mn-lt"/>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altLang="zh-TW" sz="1200" b="0" i="0" u="none" strike="noStrike" dirty="0">
                        <a:solidFill>
                          <a:schemeClr val="tx1"/>
                        </a:solidFill>
                        <a:effectLst/>
                        <a:latin typeface="+mn-lt"/>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endParaRPr lang="en-US" sz="1200" b="0" i="0" u="none" strike="noStrike" dirty="0">
                        <a:solidFill>
                          <a:srgbClr val="000000"/>
                        </a:solidFill>
                        <a:effectLst/>
                        <a:latin typeface="+mn-lt"/>
                      </a:endParaRPr>
                    </a:p>
                  </a:txBody>
                  <a:tcPr marL="7620" marR="7620" marT="7620" marB="0">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3473431"/>
                  </a:ext>
                </a:extLst>
              </a:tr>
              <a:tr h="303225">
                <a:tc>
                  <a:txBody>
                    <a:bodyPr/>
                    <a:lstStyle/>
                    <a:p>
                      <a:pPr algn="ctr" fontAlgn="t"/>
                      <a:endParaRPr lang="en-US" sz="1400" b="0" i="0" u="none" strike="noStrike" dirty="0">
                        <a:solidFill>
                          <a:srgbClr val="000000"/>
                        </a:solidFill>
                        <a:effectLst/>
                        <a:latin typeface="+mn-lt"/>
                      </a:endParaRPr>
                    </a:p>
                  </a:txBody>
                  <a:tcPr marL="7620" marR="7620" marT="7620" marB="0">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fontAlgn="t"/>
                      <a:endParaRPr lang="en-US" sz="1400" b="0" i="0" u="none" strike="noStrike" dirty="0">
                        <a:solidFill>
                          <a:schemeClr val="tx1"/>
                        </a:solidFill>
                        <a:effectLst/>
                        <a:latin typeface="+mn-lt"/>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altLang="zh-TW" sz="1200" b="0" i="0" u="none" strike="noStrike" dirty="0">
                        <a:solidFill>
                          <a:schemeClr val="tx1"/>
                        </a:solidFill>
                        <a:effectLst/>
                        <a:latin typeface="+mn-lt"/>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fontAlgn="t"/>
                      <a:endParaRPr lang="en-US" sz="1200" b="0" i="0" u="none" strike="noStrike" dirty="0">
                        <a:solidFill>
                          <a:srgbClr val="000000"/>
                        </a:solidFill>
                        <a:effectLst/>
                        <a:latin typeface="+mn-lt"/>
                      </a:endParaRPr>
                    </a:p>
                  </a:txBody>
                  <a:tcPr marL="7620" marR="7620" marT="7620" marB="0">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7852877"/>
                  </a:ext>
                </a:extLst>
              </a:tr>
            </a:tbl>
          </a:graphicData>
        </a:graphic>
      </p:graphicFrame>
      <p:sp>
        <p:nvSpPr>
          <p:cNvPr id="11" name="Subtitle 2"/>
          <p:cNvSpPr txBox="1">
            <a:spLocks/>
          </p:cNvSpPr>
          <p:nvPr/>
        </p:nvSpPr>
        <p:spPr>
          <a:xfrm>
            <a:off x="0" y="6361613"/>
            <a:ext cx="10726779" cy="496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900" dirty="0"/>
              <a:t>This document is considered confidential to and is maintained as trade secret by Oracle Corporation.</a:t>
            </a:r>
          </a:p>
          <a:p>
            <a:pPr marL="0" indent="0">
              <a:lnSpc>
                <a:spcPct val="100000"/>
              </a:lnSpc>
              <a:spcBef>
                <a:spcPts val="0"/>
              </a:spcBef>
              <a:buNone/>
            </a:pPr>
            <a:r>
              <a:rPr lang="en-US" sz="900" dirty="0"/>
              <a:t>This document is disclosed pursuant to a non-disclosure agreement and/or other written agreement between the recipient and Oracle Corporation (collectively, the “Agreement(s)”). </a:t>
            </a:r>
          </a:p>
          <a:p>
            <a:pPr marL="0" indent="0">
              <a:lnSpc>
                <a:spcPct val="100000"/>
              </a:lnSpc>
              <a:spcBef>
                <a:spcPts val="0"/>
              </a:spcBef>
              <a:buNone/>
            </a:pPr>
            <a:r>
              <a:rPr lang="en-US" sz="900" dirty="0"/>
              <a:t>Any reproduction, distribution, or public discussion of this material is subject to the limits described in the Agreement(s) with Oracle Corporation. Information in this document is restricted to Oracle authorized recipients only. </a:t>
            </a:r>
          </a:p>
        </p:txBody>
      </p:sp>
      <p:graphicFrame>
        <p:nvGraphicFramePr>
          <p:cNvPr id="7" name="Table 6"/>
          <p:cNvGraphicFramePr>
            <a:graphicFrameLocks noGrp="1"/>
          </p:cNvGraphicFramePr>
          <p:nvPr>
            <p:extLst>
              <p:ext uri="{D42A27DB-BD31-4B8C-83A1-F6EECF244321}">
                <p14:modId xmlns:p14="http://schemas.microsoft.com/office/powerpoint/2010/main" val="2986616951"/>
              </p:ext>
            </p:extLst>
          </p:nvPr>
        </p:nvGraphicFramePr>
        <p:xfrm>
          <a:off x="1125493" y="61593"/>
          <a:ext cx="9675223" cy="3559760"/>
        </p:xfrm>
        <a:graphic>
          <a:graphicData uri="http://schemas.openxmlformats.org/drawingml/2006/table">
            <a:tbl>
              <a:tblPr/>
              <a:tblGrid>
                <a:gridCol w="2952206">
                  <a:extLst>
                    <a:ext uri="{9D8B030D-6E8A-4147-A177-3AD203B41FA5}">
                      <a16:colId xmlns:a16="http://schemas.microsoft.com/office/drawing/2014/main" val="1375745906"/>
                    </a:ext>
                  </a:extLst>
                </a:gridCol>
                <a:gridCol w="6723017">
                  <a:extLst>
                    <a:ext uri="{9D8B030D-6E8A-4147-A177-3AD203B41FA5}">
                      <a16:colId xmlns:a16="http://schemas.microsoft.com/office/drawing/2014/main" val="17235228"/>
                    </a:ext>
                  </a:extLst>
                </a:gridCol>
              </a:tblGrid>
              <a:tr h="424493">
                <a:tc gridSpan="2">
                  <a:txBody>
                    <a:bodyPr/>
                    <a:lstStyle/>
                    <a:p>
                      <a:pPr algn="ctr" fontAlgn="t"/>
                      <a:r>
                        <a:rPr lang="en-US" sz="1800" b="1" i="0" u="none" strike="noStrike" dirty="0">
                          <a:solidFill>
                            <a:srgbClr val="FFFFFF"/>
                          </a:solidFill>
                          <a:effectLst/>
                          <a:latin typeface="+mn-lt"/>
                        </a:rPr>
                        <a:t>FAI Information</a:t>
                      </a:r>
                    </a:p>
                  </a:txBody>
                  <a:tcPr marL="7620" marR="7620" marT="762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extLst>
                  <a:ext uri="{0D108BD9-81ED-4DB2-BD59-A6C34878D82A}">
                    <a16:rowId xmlns:a16="http://schemas.microsoft.com/office/drawing/2014/main" val="2961468725"/>
                  </a:ext>
                </a:extLst>
              </a:tr>
              <a:tr h="259479">
                <a:tc>
                  <a:txBody>
                    <a:bodyPr/>
                    <a:lstStyle/>
                    <a:p>
                      <a:pPr algn="l" fontAlgn="t"/>
                      <a:r>
                        <a:rPr lang="en-US" sz="1400" b="0" i="0" u="none" strike="noStrike" dirty="0">
                          <a:solidFill>
                            <a:srgbClr val="000000"/>
                          </a:solidFill>
                          <a:effectLst/>
                          <a:latin typeface="+mj-lt"/>
                        </a:rPr>
                        <a:t> Model </a:t>
                      </a:r>
                      <a:r>
                        <a:rPr lang="en-US" sz="1400" b="0" i="0" u="none" strike="noStrike" kern="1200" dirty="0">
                          <a:solidFill>
                            <a:srgbClr val="000000"/>
                          </a:solidFill>
                          <a:effectLst/>
                          <a:latin typeface="+mj-lt"/>
                          <a:ea typeface="+mn-ea"/>
                          <a:cs typeface="+mn-cs"/>
                        </a:rPr>
                        <a:t>Family PN</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zh-TW" sz="1400" b="0" i="0" u="none" strike="noStrike" dirty="0">
                          <a:solidFill>
                            <a:srgbClr val="000000"/>
                          </a:solidFill>
                          <a:effectLst/>
                          <a:latin typeface="+mj-lt"/>
                          <a:ea typeface="+mn-ea"/>
                        </a:rPr>
                        <a:t>7622776-33264</a:t>
                      </a:r>
                    </a:p>
                  </a:txBody>
                  <a:tcPr marL="9525" marR="9525" marT="9525" anchor="ctr">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92326848"/>
                  </a:ext>
                </a:extLst>
              </a:tr>
              <a:tr h="273867">
                <a:tc>
                  <a:txBody>
                    <a:bodyPr/>
                    <a:lstStyle/>
                    <a:p>
                      <a:pPr algn="l" fontAlgn="t"/>
                      <a:r>
                        <a:rPr lang="en-US" sz="1400" b="0" i="0" u="none" strike="noStrike" dirty="0">
                          <a:solidFill>
                            <a:srgbClr val="000000"/>
                          </a:solidFill>
                          <a:effectLst/>
                          <a:latin typeface="+mj-lt"/>
                        </a:rPr>
                        <a:t> Build Config</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400" b="0" i="0" u="none" strike="noStrike" dirty="0">
                          <a:solidFill>
                            <a:srgbClr val="000000"/>
                          </a:solidFill>
                          <a:effectLst/>
                          <a:latin typeface="+mj-lt"/>
                          <a:ea typeface="新細明體" panose="02020500000000000000" pitchFamily="18" charset="-120"/>
                        </a:rPr>
                        <a:t>net.ad_cfab_v2_t1_t2_2.14</a:t>
                      </a:r>
                    </a:p>
                  </a:txBody>
                  <a:tcPr marL="9525" marR="9525" marT="9525" anchor="ctr">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20609349"/>
                  </a:ext>
                </a:extLst>
              </a:tr>
              <a:tr h="259479">
                <a:tc>
                  <a:txBody>
                    <a:bodyPr/>
                    <a:lstStyle/>
                    <a:p>
                      <a:pPr algn="l" fontAlgn="t"/>
                      <a:r>
                        <a:rPr lang="en-US" sz="1400" b="0" i="0" u="none" strike="noStrike" dirty="0">
                          <a:solidFill>
                            <a:srgbClr val="000000"/>
                          </a:solidFill>
                          <a:effectLst/>
                          <a:latin typeface="+mj-lt"/>
                        </a:rPr>
                        <a:t> Manufacturing Site</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400" b="0" i="0" u="none" strike="noStrike" kern="1200" dirty="0" err="1">
                          <a:solidFill>
                            <a:srgbClr val="000000"/>
                          </a:solidFill>
                          <a:effectLst/>
                          <a:latin typeface="+mj-lt"/>
                          <a:ea typeface="+mn-ea"/>
                          <a:cs typeface="+mn-cs"/>
                        </a:rPr>
                        <a:t>MiTAC</a:t>
                      </a:r>
                      <a:r>
                        <a:rPr lang="en-US" sz="1400" b="0" i="0" u="none" strike="noStrike" kern="1200" dirty="0">
                          <a:solidFill>
                            <a:srgbClr val="000000"/>
                          </a:solidFill>
                          <a:effectLst/>
                          <a:latin typeface="+mj-lt"/>
                          <a:ea typeface="+mn-ea"/>
                          <a:cs typeface="+mn-cs"/>
                        </a:rPr>
                        <a:t>-ZOU</a:t>
                      </a:r>
                    </a:p>
                  </a:txBody>
                  <a:tcPr marL="7620" marR="7620" marT="762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94201164"/>
                  </a:ext>
                </a:extLst>
              </a:tr>
              <a:tr h="203048">
                <a:tc>
                  <a:txBody>
                    <a:bodyPr/>
                    <a:lstStyle/>
                    <a:p>
                      <a:pPr algn="l" fontAlgn="t"/>
                      <a:r>
                        <a:rPr lang="en-US" sz="1400" b="0" i="0" u="none" strike="noStrike" dirty="0">
                          <a:solidFill>
                            <a:srgbClr val="000000"/>
                          </a:solidFill>
                          <a:effectLst/>
                          <a:latin typeface="+mj-lt"/>
                        </a:rPr>
                        <a:t> FAI State</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400" b="0" i="0" u="none" strike="noStrike" kern="1200" dirty="0">
                          <a:solidFill>
                            <a:srgbClr val="000000"/>
                          </a:solidFill>
                          <a:effectLst/>
                          <a:latin typeface="+mj-lt"/>
                          <a:ea typeface="+mn-ea"/>
                          <a:cs typeface="+mn-cs"/>
                        </a:rPr>
                        <a:t>Pretest</a:t>
                      </a:r>
                    </a:p>
                  </a:txBody>
                  <a:tcPr marL="7620" marR="7620" marT="762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52540869"/>
                  </a:ext>
                </a:extLst>
              </a:tr>
              <a:tr h="2594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j-lt"/>
                        </a:rPr>
                        <a:t> Submission Date</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400" b="0" i="0" u="none" strike="noStrike" kern="1200" dirty="0">
                          <a:solidFill>
                            <a:srgbClr val="000000"/>
                          </a:solidFill>
                          <a:effectLst/>
                          <a:latin typeface="+mj-lt"/>
                          <a:ea typeface="+mn-ea"/>
                          <a:cs typeface="+mn-cs"/>
                        </a:rPr>
                        <a:t>08-01-2026</a:t>
                      </a:r>
                    </a:p>
                  </a:txBody>
                  <a:tcPr marL="7620" marR="7620" marT="762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01401533"/>
                  </a:ext>
                </a:extLst>
              </a:tr>
              <a:tr h="2594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j-lt"/>
                        </a:rPr>
                        <a:t> Rack Serial Number</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400" b="0" i="0" u="none" strike="noStrike" dirty="0">
                          <a:solidFill>
                            <a:srgbClr val="000000"/>
                          </a:solidFill>
                          <a:effectLst/>
                          <a:latin typeface="+mj-lt"/>
                          <a:ea typeface="新細明體" panose="02020500000000000000" pitchFamily="18" charset="-120"/>
                        </a:rPr>
                        <a:t>2551HC8001</a:t>
                      </a:r>
                    </a:p>
                  </a:txBody>
                  <a:tcPr marL="9525" marR="9525" marT="9525" anchor="ctr">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51760748"/>
                  </a:ext>
                </a:extLst>
              </a:tr>
              <a:tr h="2594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baseline="0" dirty="0">
                          <a:solidFill>
                            <a:srgbClr val="000000"/>
                          </a:solidFill>
                          <a:effectLst/>
                          <a:latin typeface="+mj-lt"/>
                        </a:rPr>
                        <a:t> Sample Number (if applicable)</a:t>
                      </a:r>
                      <a:endParaRPr lang="en-US" sz="1400" b="0" i="0" u="none" strike="noStrike" dirty="0">
                        <a:solidFill>
                          <a:srgbClr val="000000"/>
                        </a:solidFill>
                        <a:effectLst/>
                        <a:latin typeface="+mj-lt"/>
                      </a:endParaRP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400" b="0" i="0" u="none" strike="noStrike" kern="1200" dirty="0">
                          <a:solidFill>
                            <a:srgbClr val="000000"/>
                          </a:solidFill>
                          <a:effectLst/>
                          <a:latin typeface="+mj-lt"/>
                          <a:ea typeface="+mn-ea"/>
                          <a:cs typeface="+mn-cs"/>
                        </a:rPr>
                        <a:t>1</a:t>
                      </a:r>
                    </a:p>
                  </a:txBody>
                  <a:tcPr marL="7620" marR="7620" marT="762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29116814"/>
                  </a:ext>
                </a:extLst>
              </a:tr>
              <a:tr h="2594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j-lt"/>
                        </a:rPr>
                        <a:t> Factory</a:t>
                      </a:r>
                      <a:r>
                        <a:rPr lang="en-US" sz="1400" b="0" i="0" u="none" strike="noStrike" baseline="0" dirty="0">
                          <a:solidFill>
                            <a:srgbClr val="000000"/>
                          </a:solidFill>
                          <a:effectLst/>
                          <a:latin typeface="+mj-lt"/>
                        </a:rPr>
                        <a:t> Shift Built On</a:t>
                      </a:r>
                      <a:endParaRPr lang="en-US" sz="1400" b="0" i="0" u="none" strike="noStrike" dirty="0">
                        <a:solidFill>
                          <a:srgbClr val="000000"/>
                        </a:solidFill>
                        <a:effectLst/>
                        <a:latin typeface="+mj-lt"/>
                      </a:endParaRP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mj-lt"/>
                          <a:ea typeface="+mn-ea"/>
                          <a:cs typeface="+mn-cs"/>
                        </a:rPr>
                        <a:t>24-12-2025</a:t>
                      </a:r>
                    </a:p>
                  </a:txBody>
                  <a:tcPr marL="7620" marR="7620" marT="762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3440213"/>
                  </a:ext>
                </a:extLst>
              </a:tr>
              <a:tr h="2594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j-lt"/>
                        </a:rPr>
                        <a:t> Submitter</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400" b="0" i="0" u="none" strike="noStrike" kern="1200" dirty="0">
                          <a:solidFill>
                            <a:srgbClr val="000000"/>
                          </a:solidFill>
                          <a:effectLst/>
                          <a:latin typeface="+mj-lt"/>
                          <a:ea typeface="+mn-ea"/>
                          <a:cs typeface="+mn-cs"/>
                        </a:rPr>
                        <a:t>Kristianed.dumelod</a:t>
                      </a:r>
                    </a:p>
                  </a:txBody>
                  <a:tcPr marL="7620" marR="7620" marT="762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0865776"/>
                  </a:ext>
                </a:extLst>
              </a:tr>
              <a:tr h="2594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j-lt"/>
                        </a:rPr>
                        <a:t> Related ECO/DA/PA</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400" b="0" i="0" u="none" strike="noStrike" dirty="0">
                          <a:solidFill>
                            <a:srgbClr val="000000"/>
                          </a:solidFill>
                          <a:effectLst/>
                          <a:latin typeface="+mj-lt"/>
                          <a:ea typeface="新細明體" panose="02020500000000000000" pitchFamily="18" charset="-120"/>
                        </a:rPr>
                        <a:t>PA54825</a:t>
                      </a:r>
                    </a:p>
                  </a:txBody>
                  <a:tcPr marL="9525" marR="9525" marT="9525" anchor="ctr">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49674922"/>
                  </a:ext>
                </a:extLst>
              </a:tr>
              <a:tr h="2594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j-lt"/>
                        </a:rPr>
                        <a:t> L11 BOM PN and Revision</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zh-TW" sz="1400" b="0" i="0" u="none" strike="noStrike" dirty="0">
                          <a:solidFill>
                            <a:schemeClr val="tx1"/>
                          </a:solidFill>
                          <a:effectLst/>
                          <a:latin typeface="+mj-lt"/>
                          <a:ea typeface="+mn-ea"/>
                        </a:rPr>
                        <a:t>8230639 Rev 02</a:t>
                      </a:r>
                    </a:p>
                  </a:txBody>
                  <a:tcPr marL="9525" marR="9525" marT="9525" anchor="ctr">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71141272"/>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j-lt"/>
                        </a:rPr>
                        <a:t> L11 Mechanical Spec PN and Revision</a:t>
                      </a:r>
                    </a:p>
                  </a:txBody>
                  <a:tcPr marL="7620" marR="7620" marT="762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zh-TW" sz="1400" b="0" i="0" u="none" strike="noStrike" dirty="0">
                          <a:solidFill>
                            <a:srgbClr val="000000"/>
                          </a:solidFill>
                          <a:effectLst/>
                          <a:latin typeface="+mj-lt"/>
                          <a:ea typeface="+mn-ea"/>
                        </a:rPr>
                        <a:t>8230641</a:t>
                      </a:r>
                      <a:r>
                        <a:rPr lang="en-US" altLang="zh-TW" sz="1400" b="0" i="0" u="none" strike="noStrike" baseline="0" dirty="0">
                          <a:solidFill>
                            <a:srgbClr val="000000"/>
                          </a:solidFill>
                          <a:effectLst/>
                          <a:latin typeface="+mj-lt"/>
                          <a:ea typeface="新細明體" panose="02020500000000000000" pitchFamily="18" charset="-120"/>
                        </a:rPr>
                        <a:t> Rev 03</a:t>
                      </a:r>
                      <a:endParaRPr lang="en-US" altLang="zh-TW" sz="1400" b="0" i="0" u="none" strike="noStrike" dirty="0">
                        <a:solidFill>
                          <a:srgbClr val="000000"/>
                        </a:solidFill>
                        <a:effectLst/>
                        <a:latin typeface="+mj-lt"/>
                        <a:ea typeface="+mn-ea"/>
                      </a:endParaRPr>
                    </a:p>
                  </a:txBody>
                  <a:tcPr marL="9525" marR="9525" marT="9525" anchor="ctr">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8113316"/>
                  </a:ext>
                </a:extLst>
              </a:tr>
            </a:tbl>
          </a:graphicData>
        </a:graphic>
      </p:graphicFrame>
      <p:sp>
        <p:nvSpPr>
          <p:cNvPr id="2" name="Rectangle 11">
            <a:extLst>
              <a:ext uri="{FF2B5EF4-FFF2-40B4-BE49-F238E27FC236}">
                <a16:creationId xmlns:a16="http://schemas.microsoft.com/office/drawing/2014/main" id="{92DDDB29-D864-E741-D160-2A12D790F0B7}"/>
              </a:ext>
            </a:extLst>
          </p:cNvPr>
          <p:cNvSpPr/>
          <p:nvPr/>
        </p:nvSpPr>
        <p:spPr>
          <a:xfrm>
            <a:off x="10659292" y="6211669"/>
            <a:ext cx="1532708" cy="646331"/>
          </a:xfrm>
          <a:prstGeom prst="rect">
            <a:avLst/>
          </a:prstGeom>
        </p:spPr>
        <p:txBody>
          <a:bodyPr wrap="square">
            <a:spAutoFit/>
          </a:bodyPr>
          <a:lstStyle/>
          <a:p>
            <a:r>
              <a:rPr lang="en-US" sz="900" dirty="0"/>
              <a:t>L11 FAI Template</a:t>
            </a:r>
          </a:p>
          <a:p>
            <a:r>
              <a:rPr lang="en-US" sz="900" dirty="0"/>
              <a:t>PN:  8206792 </a:t>
            </a:r>
          </a:p>
          <a:p>
            <a:r>
              <a:rPr lang="en-US" sz="900" dirty="0"/>
              <a:t>Rev:  05</a:t>
            </a:r>
          </a:p>
          <a:p>
            <a:r>
              <a:rPr lang="en-US" sz="900" dirty="0"/>
              <a:t>Date Released:  08/12/2021 </a:t>
            </a:r>
          </a:p>
        </p:txBody>
      </p:sp>
    </p:spTree>
    <p:extLst>
      <p:ext uri="{BB962C8B-B14F-4D97-AF65-F5344CB8AC3E}">
        <p14:creationId xmlns:p14="http://schemas.microsoft.com/office/powerpoint/2010/main" val="3115059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5"/>
          </p:nvPr>
        </p:nvPicPr>
        <p:blipFill>
          <a:blip r:embed="rId2">
            <a:extLst>
              <a:ext uri="{28A0092B-C50C-407E-A947-70E740481C1C}">
                <a14:useLocalDpi xmlns:a14="http://schemas.microsoft.com/office/drawing/2010/main" val="0"/>
              </a:ext>
            </a:extLst>
          </a:blip>
          <a:srcRect t="227" b="227"/>
          <a:stretch>
            <a:fillRect/>
          </a:stretch>
        </p:blipFill>
        <p:spPr/>
      </p:pic>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rcRect t="227" b="227"/>
          <a:stretch>
            <a:fillRect/>
          </a:stretch>
        </p:blipFill>
        <p:spPr/>
      </p:pic>
      <p:pic>
        <p:nvPicPr>
          <p:cNvPr id="9" name="Picture Placeholder 8"/>
          <p:cNvPicPr>
            <a:picLocks noGrp="1" noChangeAspect="1"/>
          </p:cNvPicPr>
          <p:nvPr>
            <p:ph type="pic" idx="16"/>
          </p:nvPr>
        </p:nvPicPr>
        <p:blipFill>
          <a:blip r:embed="rId4">
            <a:extLst>
              <a:ext uri="{28A0092B-C50C-407E-A947-70E740481C1C}">
                <a14:useLocalDpi xmlns:a14="http://schemas.microsoft.com/office/drawing/2010/main" val="0"/>
              </a:ext>
            </a:extLst>
          </a:blip>
          <a:srcRect t="204" b="204"/>
          <a:stretch>
            <a:fillRect/>
          </a:stretch>
        </p:blipFill>
        <p:spPr/>
      </p:pic>
      <p:sp>
        <p:nvSpPr>
          <p:cNvPr id="6" name="Picture Placeholder 5"/>
          <p:cNvSpPr>
            <a:spLocks noGrp="1"/>
          </p:cNvSpPr>
          <p:nvPr>
            <p:ph type="pic" idx="14"/>
          </p:nvPr>
        </p:nvSpPr>
        <p:spPr/>
        <p:txBody>
          <a:bodyPr/>
          <a:lstStyle/>
          <a:p>
            <a:endParaRPr lang="en-US"/>
          </a:p>
        </p:txBody>
      </p:sp>
    </p:spTree>
    <p:extLst>
      <p:ext uri="{BB962C8B-B14F-4D97-AF65-F5344CB8AC3E}">
        <p14:creationId xmlns:p14="http://schemas.microsoft.com/office/powerpoint/2010/main" val="4125311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idx="15"/>
          </p:nvPr>
        </p:nvPicPr>
        <p:blipFill>
          <a:blip r:embed="rId2">
            <a:extLst>
              <a:ext uri="{28A0092B-C50C-407E-A947-70E740481C1C}">
                <a14:useLocalDpi xmlns:a14="http://schemas.microsoft.com/office/drawing/2010/main" val="0"/>
              </a:ext>
            </a:extLst>
          </a:blip>
          <a:srcRect t="227" b="227"/>
          <a:stretch>
            <a:fillRect/>
          </a:stretch>
        </p:blipFill>
        <p:spPr/>
      </p:pic>
      <p:pic>
        <p:nvPicPr>
          <p:cNvPr id="12" name="Picture Placeholder 11"/>
          <p:cNvPicPr>
            <a:picLocks noGrp="1" noChangeAspect="1"/>
          </p:cNvPicPr>
          <p:nvPr>
            <p:ph type="pic" idx="16"/>
          </p:nvPr>
        </p:nvPicPr>
        <p:blipFill>
          <a:blip r:embed="rId3">
            <a:extLst>
              <a:ext uri="{28A0092B-C50C-407E-A947-70E740481C1C}">
                <a14:useLocalDpi xmlns:a14="http://schemas.microsoft.com/office/drawing/2010/main" val="0"/>
              </a:ext>
            </a:extLst>
          </a:blip>
          <a:srcRect t="204" b="204"/>
          <a:stretch>
            <a:fillRect/>
          </a:stretch>
        </p:blipFill>
        <p:spPr/>
      </p:pic>
      <p:pic>
        <p:nvPicPr>
          <p:cNvPr id="11" name="Picture Placeholder 10"/>
          <p:cNvPicPr>
            <a:picLocks noGrp="1" noChangeAspect="1"/>
          </p:cNvPicPr>
          <p:nvPr>
            <p:ph type="pic" idx="1"/>
          </p:nvPr>
        </p:nvPicPr>
        <p:blipFill>
          <a:blip r:embed="rId4">
            <a:extLst>
              <a:ext uri="{28A0092B-C50C-407E-A947-70E740481C1C}">
                <a14:useLocalDpi xmlns:a14="http://schemas.microsoft.com/office/drawing/2010/main" val="0"/>
              </a:ext>
            </a:extLst>
          </a:blip>
          <a:srcRect t="227" b="227"/>
          <a:stretch>
            <a:fillRect/>
          </a:stretch>
        </p:blipFill>
        <p:spPr/>
      </p:pic>
      <p:pic>
        <p:nvPicPr>
          <p:cNvPr id="13" name="Picture Placeholder 12"/>
          <p:cNvPicPr>
            <a:picLocks noGrp="1" noChangeAspect="1"/>
          </p:cNvPicPr>
          <p:nvPr>
            <p:ph type="pic" idx="14"/>
          </p:nvPr>
        </p:nvPicPr>
        <p:blipFill>
          <a:blip r:embed="rId5">
            <a:extLst>
              <a:ext uri="{28A0092B-C50C-407E-A947-70E740481C1C}">
                <a14:useLocalDpi xmlns:a14="http://schemas.microsoft.com/office/drawing/2010/main" val="0"/>
              </a:ext>
            </a:extLst>
          </a:blip>
          <a:srcRect t="256" b="256"/>
          <a:stretch>
            <a:fillRect/>
          </a:stretch>
        </p:blipFill>
        <p:spPr/>
      </p:pic>
    </p:spTree>
    <p:extLst>
      <p:ext uri="{BB962C8B-B14F-4D97-AF65-F5344CB8AC3E}">
        <p14:creationId xmlns:p14="http://schemas.microsoft.com/office/powerpoint/2010/main" val="261769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786CF-DF83-CA2D-07FE-59C6B327C1FA}"/>
            </a:ext>
          </a:extLst>
        </p:cNvPr>
        <p:cNvGrpSpPr/>
        <p:nvPr/>
      </p:nvGrpSpPr>
      <p:grpSpPr>
        <a:xfrm>
          <a:off x="0" y="0"/>
          <a:ext cx="0" cy="0"/>
          <a:chOff x="0" y="0"/>
          <a:chExt cx="0" cy="0"/>
        </a:xfrm>
      </p:grpSpPr>
      <p:pic>
        <p:nvPicPr>
          <p:cNvPr id="8" name="Picture Placeholder 7"/>
          <p:cNvPicPr>
            <a:picLocks noGrp="1" noChangeAspect="1"/>
          </p:cNvPicPr>
          <p:nvPr>
            <p:ph type="pic" idx="15"/>
          </p:nvPr>
        </p:nvPicPr>
        <p:blipFill>
          <a:blip r:embed="rId3">
            <a:extLst>
              <a:ext uri="{28A0092B-C50C-407E-A947-70E740481C1C}">
                <a14:useLocalDpi xmlns:a14="http://schemas.microsoft.com/office/drawing/2010/main" val="0"/>
              </a:ext>
            </a:extLst>
          </a:blip>
          <a:srcRect t="227" b="227"/>
          <a:stretch>
            <a:fillRect/>
          </a:stretch>
        </p:blipFill>
        <p:spPr/>
      </p:pic>
      <p:pic>
        <p:nvPicPr>
          <p:cNvPr id="15" name="Picture Placeholder 14"/>
          <p:cNvPicPr>
            <a:picLocks noGrp="1" noChangeAspect="1"/>
          </p:cNvPicPr>
          <p:nvPr>
            <p:ph type="pic" idx="16"/>
          </p:nvPr>
        </p:nvPicPr>
        <p:blipFill>
          <a:blip r:embed="rId4">
            <a:extLst>
              <a:ext uri="{28A0092B-C50C-407E-A947-70E740481C1C}">
                <a14:useLocalDpi xmlns:a14="http://schemas.microsoft.com/office/drawing/2010/main" val="0"/>
              </a:ext>
            </a:extLst>
          </a:blip>
          <a:srcRect t="204" b="204"/>
          <a:stretch>
            <a:fillRect/>
          </a:stretch>
        </p:blipFill>
        <p:spPr/>
      </p:pic>
      <p:pic>
        <p:nvPicPr>
          <p:cNvPr id="9" name="Picture Placeholder 8"/>
          <p:cNvPicPr>
            <a:picLocks noGrp="1" noChangeAspect="1"/>
          </p:cNvPicPr>
          <p:nvPr>
            <p:ph type="pic" idx="1"/>
          </p:nvPr>
        </p:nvPicPr>
        <p:blipFill>
          <a:blip r:embed="rId5">
            <a:extLst>
              <a:ext uri="{28A0092B-C50C-407E-A947-70E740481C1C}">
                <a14:useLocalDpi xmlns:a14="http://schemas.microsoft.com/office/drawing/2010/main" val="0"/>
              </a:ext>
            </a:extLst>
          </a:blip>
          <a:srcRect t="227" b="227"/>
          <a:stretch>
            <a:fillRect/>
          </a:stretch>
        </p:blipFill>
        <p:spPr/>
      </p:pic>
      <p:pic>
        <p:nvPicPr>
          <p:cNvPr id="16" name="Picture Placeholder 15"/>
          <p:cNvPicPr>
            <a:picLocks noGrp="1" noChangeAspect="1"/>
          </p:cNvPicPr>
          <p:nvPr>
            <p:ph type="pic" idx="14"/>
          </p:nvPr>
        </p:nvPicPr>
        <p:blipFill>
          <a:blip r:embed="rId6">
            <a:extLst>
              <a:ext uri="{28A0092B-C50C-407E-A947-70E740481C1C}">
                <a14:useLocalDpi xmlns:a14="http://schemas.microsoft.com/office/drawing/2010/main" val="0"/>
              </a:ext>
            </a:extLst>
          </a:blip>
          <a:srcRect t="227" b="227"/>
          <a:stretch>
            <a:fillRect/>
          </a:stretch>
        </p:blipFill>
        <p:spPr/>
      </p:pic>
      <p:cxnSp>
        <p:nvCxnSpPr>
          <p:cNvPr id="2" name="Straight Connector 1">
            <a:extLst>
              <a:ext uri="{FF2B5EF4-FFF2-40B4-BE49-F238E27FC236}">
                <a16:creationId xmlns:a16="http://schemas.microsoft.com/office/drawing/2014/main" id="{8ABAFFDB-0900-C2D1-3191-9AD039483490}"/>
              </a:ext>
            </a:extLst>
          </p:cNvPr>
          <p:cNvCxnSpPr>
            <a:cxnSpLocks/>
          </p:cNvCxnSpPr>
          <p:nvPr/>
        </p:nvCxnSpPr>
        <p:spPr>
          <a:xfrm flipV="1">
            <a:off x="3886200" y="1587500"/>
            <a:ext cx="4343400" cy="635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BAFFDB-0900-C2D1-3191-9AD039483490}"/>
              </a:ext>
            </a:extLst>
          </p:cNvPr>
          <p:cNvCxnSpPr>
            <a:cxnSpLocks/>
          </p:cNvCxnSpPr>
          <p:nvPr/>
        </p:nvCxnSpPr>
        <p:spPr>
          <a:xfrm flipV="1">
            <a:off x="3901941" y="5062400"/>
            <a:ext cx="4343400" cy="635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25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786CF-DF83-CA2D-07FE-59C6B327C1FA}"/>
            </a:ext>
          </a:extLst>
        </p:cNvPr>
        <p:cNvGrpSpPr/>
        <p:nvPr/>
      </p:nvGrpSpPr>
      <p:grpSpPr>
        <a:xfrm>
          <a:off x="0" y="0"/>
          <a:ext cx="0" cy="0"/>
          <a:chOff x="0" y="0"/>
          <a:chExt cx="0" cy="0"/>
        </a:xfrm>
      </p:grpSpPr>
      <p:pic>
        <p:nvPicPr>
          <p:cNvPr id="5" name="Picture Placeholder 4"/>
          <p:cNvPicPr>
            <a:picLocks noGrp="1" noChangeAspect="1"/>
          </p:cNvPicPr>
          <p:nvPr>
            <p:ph type="pic" idx="15"/>
          </p:nvPr>
        </p:nvPicPr>
        <p:blipFill>
          <a:blip r:embed="rId3">
            <a:extLst>
              <a:ext uri="{28A0092B-C50C-407E-A947-70E740481C1C}">
                <a14:useLocalDpi xmlns:a14="http://schemas.microsoft.com/office/drawing/2010/main" val="0"/>
              </a:ext>
            </a:extLst>
          </a:blip>
          <a:srcRect t="227" b="227"/>
          <a:stretch>
            <a:fillRect/>
          </a:stretch>
        </p:blipFill>
        <p:spPr/>
      </p:pic>
      <p:sp>
        <p:nvSpPr>
          <p:cNvPr id="9" name="Picture Placeholder 8"/>
          <p:cNvSpPr>
            <a:spLocks noGrp="1"/>
          </p:cNvSpPr>
          <p:nvPr>
            <p:ph type="pic" idx="16"/>
          </p:nvPr>
        </p:nvSpPr>
        <p:spPr/>
        <p:txBody>
          <a:bodyPr/>
          <a:lstStyle/>
          <a:p>
            <a:endParaRPr lang="en-US"/>
          </a:p>
        </p:txBody>
      </p:sp>
      <p:pic>
        <p:nvPicPr>
          <p:cNvPr id="6" name="Picture Placeholder 5"/>
          <p:cNvPicPr>
            <a:picLocks noGrp="1" noChangeAspect="1"/>
          </p:cNvPicPr>
          <p:nvPr>
            <p:ph type="pic" idx="1"/>
          </p:nvPr>
        </p:nvPicPr>
        <p:blipFill>
          <a:blip r:embed="rId4">
            <a:extLst>
              <a:ext uri="{28A0092B-C50C-407E-A947-70E740481C1C}">
                <a14:useLocalDpi xmlns:a14="http://schemas.microsoft.com/office/drawing/2010/main" val="0"/>
              </a:ext>
            </a:extLst>
          </a:blip>
          <a:srcRect t="227" b="227"/>
          <a:stretch>
            <a:fillRect/>
          </a:stretch>
        </p:blipFill>
        <p:spPr/>
      </p:pic>
      <p:sp>
        <p:nvSpPr>
          <p:cNvPr id="8" name="Picture Placeholder 7"/>
          <p:cNvSpPr>
            <a:spLocks noGrp="1"/>
          </p:cNvSpPr>
          <p:nvPr>
            <p:ph type="pic" idx="14"/>
          </p:nvPr>
        </p:nvSpPr>
        <p:spPr/>
        <p:txBody>
          <a:bodyPr/>
          <a:lstStyle/>
          <a:p>
            <a:endParaRPr lang="en-US"/>
          </a:p>
        </p:txBody>
      </p:sp>
      <p:cxnSp>
        <p:nvCxnSpPr>
          <p:cNvPr id="2" name="Straight Connector 1">
            <a:extLst>
              <a:ext uri="{FF2B5EF4-FFF2-40B4-BE49-F238E27FC236}">
                <a16:creationId xmlns:a16="http://schemas.microsoft.com/office/drawing/2014/main" id="{8ABAFFDB-0900-C2D1-3191-9AD039483490}"/>
              </a:ext>
            </a:extLst>
          </p:cNvPr>
          <p:cNvCxnSpPr>
            <a:cxnSpLocks/>
          </p:cNvCxnSpPr>
          <p:nvPr/>
        </p:nvCxnSpPr>
        <p:spPr>
          <a:xfrm flipV="1">
            <a:off x="3886200" y="1587500"/>
            <a:ext cx="4343400" cy="635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01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7900AAF-D87D-F568-12B0-592B5A2C37C1}"/>
              </a:ext>
            </a:extLst>
          </p:cNvPr>
          <p:cNvPicPr>
            <a:picLocks noGrp="1" noChangeAspect="1"/>
          </p:cNvPicPr>
          <p:nvPr>
            <p:ph type="pic" idx="15"/>
          </p:nvPr>
        </p:nvPicPr>
        <p:blipFill>
          <a:blip r:embed="rId2"/>
          <a:srcRect l="1487" r="1487"/>
          <a:stretch>
            <a:fillRect/>
          </a:stretch>
        </p:blipFill>
        <p:spPr/>
      </p:pic>
      <p:sp>
        <p:nvSpPr>
          <p:cNvPr id="3" name="Picture Placeholder 2">
            <a:extLst>
              <a:ext uri="{FF2B5EF4-FFF2-40B4-BE49-F238E27FC236}">
                <a16:creationId xmlns:a16="http://schemas.microsoft.com/office/drawing/2014/main" id="{F1216B37-160D-9E3F-EF54-03FE91AF18EB}"/>
              </a:ext>
            </a:extLst>
          </p:cNvPr>
          <p:cNvSpPr>
            <a:spLocks noGrp="1"/>
          </p:cNvSpPr>
          <p:nvPr>
            <p:ph type="pic" idx="16"/>
          </p:nvPr>
        </p:nvSpPr>
        <p:spPr/>
        <p:txBody>
          <a:bodyPr/>
          <a:lstStyle/>
          <a:p>
            <a:endParaRPr lang="en-US"/>
          </a:p>
        </p:txBody>
      </p:sp>
      <p:pic>
        <p:nvPicPr>
          <p:cNvPr id="9" name="Picture Placeholder 8">
            <a:extLst>
              <a:ext uri="{FF2B5EF4-FFF2-40B4-BE49-F238E27FC236}">
                <a16:creationId xmlns:a16="http://schemas.microsoft.com/office/drawing/2014/main" id="{938329F8-4935-EBBB-5572-ADCC533B5FB4}"/>
              </a:ext>
            </a:extLst>
          </p:cNvPr>
          <p:cNvPicPr>
            <a:picLocks noGrp="1" noChangeAspect="1"/>
          </p:cNvPicPr>
          <p:nvPr>
            <p:ph type="pic" idx="1"/>
          </p:nvPr>
        </p:nvPicPr>
        <p:blipFill>
          <a:blip r:embed="rId3"/>
          <a:srcRect t="7260" b="7260"/>
          <a:stretch>
            <a:fillRect/>
          </a:stretch>
        </p:blipFill>
        <p:spPr/>
      </p:pic>
      <p:sp>
        <p:nvSpPr>
          <p:cNvPr id="5" name="Picture Placeholder 4">
            <a:extLst>
              <a:ext uri="{FF2B5EF4-FFF2-40B4-BE49-F238E27FC236}">
                <a16:creationId xmlns:a16="http://schemas.microsoft.com/office/drawing/2014/main" id="{7B8BD1D6-4B91-952B-31E9-0480CACEA4BB}"/>
              </a:ext>
            </a:extLst>
          </p:cNvPr>
          <p:cNvSpPr>
            <a:spLocks noGrp="1"/>
          </p:cNvSpPr>
          <p:nvPr>
            <p:ph type="pic" idx="14"/>
          </p:nvPr>
        </p:nvSpPr>
        <p:spPr/>
        <p:txBody>
          <a:bodyPr/>
          <a:lstStyle/>
          <a:p>
            <a:endParaRPr lang="en-US"/>
          </a:p>
        </p:txBody>
      </p:sp>
    </p:spTree>
    <p:extLst>
      <p:ext uri="{BB962C8B-B14F-4D97-AF65-F5344CB8AC3E}">
        <p14:creationId xmlns:p14="http://schemas.microsoft.com/office/powerpoint/2010/main" val="2777557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4258" t="13244" r="5469" b="1299"/>
          <a:stretch/>
        </p:blipFill>
        <p:spPr/>
      </p:pic>
      <p:pic>
        <p:nvPicPr>
          <p:cNvPr id="6" name="Picture Placeholder 5"/>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780" t="2650" r="4264" b="2650"/>
          <a:stretch/>
        </p:blipFill>
        <p:spPr/>
      </p:pic>
      <p:pic>
        <p:nvPicPr>
          <p:cNvPr id="7" name="Picture Placeholder 6"/>
          <p:cNvPicPr>
            <a:picLocks noGrp="1" noChangeAspect="1"/>
          </p:cNvPicPr>
          <p:nvPr>
            <p:ph type="pic" idx="14"/>
          </p:nvPr>
        </p:nvPicPr>
        <p:blipFill rotWithShape="1">
          <a:blip r:embed="rId4">
            <a:extLst>
              <a:ext uri="{28A0092B-C50C-407E-A947-70E740481C1C}">
                <a14:useLocalDpi xmlns:a14="http://schemas.microsoft.com/office/drawing/2010/main" val="0"/>
              </a:ext>
            </a:extLst>
          </a:blip>
          <a:srcRect l="5867" t="13208" r="5625" b="2975"/>
          <a:stretch/>
        </p:blipFill>
        <p:spPr/>
      </p:pic>
    </p:spTree>
    <p:extLst>
      <p:ext uri="{BB962C8B-B14F-4D97-AF65-F5344CB8AC3E}">
        <p14:creationId xmlns:p14="http://schemas.microsoft.com/office/powerpoint/2010/main" val="1641112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t="8770" r="6270" b="2501"/>
          <a:stretch/>
        </p:blipFill>
        <p:spPr/>
      </p:pic>
      <p:pic>
        <p:nvPicPr>
          <p:cNvPr id="6" name="Picture Placeholder 5"/>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6947" t="16175" r="6689" b="754"/>
          <a:stretch/>
        </p:blipFill>
        <p:spPr/>
      </p:pic>
      <p:pic>
        <p:nvPicPr>
          <p:cNvPr id="7" name="Picture Placeholder 6"/>
          <p:cNvPicPr>
            <a:picLocks noGrp="1" noChangeAspect="1"/>
          </p:cNvPicPr>
          <p:nvPr>
            <p:ph type="pic" idx="14"/>
          </p:nvPr>
        </p:nvPicPr>
        <p:blipFill rotWithShape="1">
          <a:blip r:embed="rId5">
            <a:extLst>
              <a:ext uri="{28A0092B-C50C-407E-A947-70E740481C1C}">
                <a14:useLocalDpi xmlns:a14="http://schemas.microsoft.com/office/drawing/2010/main" val="0"/>
              </a:ext>
            </a:extLst>
          </a:blip>
          <a:srcRect l="7015" t="9479" b="2464"/>
          <a:stretch/>
        </p:blipFill>
        <p:spPr/>
      </p:pic>
    </p:spTree>
    <p:extLst>
      <p:ext uri="{BB962C8B-B14F-4D97-AF65-F5344CB8AC3E}">
        <p14:creationId xmlns:p14="http://schemas.microsoft.com/office/powerpoint/2010/main" val="28643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3"/>
          </p:nvPr>
        </p:nvPicPr>
        <p:blipFill>
          <a:blip r:embed="rId3">
            <a:extLst>
              <a:ext uri="{28A0092B-C50C-407E-A947-70E740481C1C}">
                <a14:useLocalDpi xmlns:a14="http://schemas.microsoft.com/office/drawing/2010/main" val="0"/>
              </a:ext>
            </a:extLst>
          </a:blip>
          <a:srcRect t="2668" b="2668"/>
          <a:stretch>
            <a:fillRect/>
          </a:stretch>
        </p:blipFill>
        <p:spPr/>
      </p:pic>
      <p:pic>
        <p:nvPicPr>
          <p:cNvPr id="9" name="Picture Placeholder 8"/>
          <p:cNvPicPr>
            <a:picLocks noGrp="1" noChangeAspect="1"/>
          </p:cNvPicPr>
          <p:nvPr>
            <p:ph type="pic" idx="1"/>
          </p:nvPr>
        </p:nvPicPr>
        <p:blipFill>
          <a:blip r:embed="rId4">
            <a:extLst>
              <a:ext uri="{28A0092B-C50C-407E-A947-70E740481C1C}">
                <a14:useLocalDpi xmlns:a14="http://schemas.microsoft.com/office/drawing/2010/main" val="0"/>
              </a:ext>
            </a:extLst>
          </a:blip>
          <a:srcRect t="2650" b="2650"/>
          <a:stretch>
            <a:fillRect/>
          </a:stretch>
        </p:blipFill>
        <p:spPr/>
      </p:pic>
      <p:pic>
        <p:nvPicPr>
          <p:cNvPr id="10" name="Picture Placeholder 9"/>
          <p:cNvPicPr>
            <a:picLocks noGrp="1" noChangeAspect="1"/>
          </p:cNvPicPr>
          <p:nvPr>
            <p:ph type="pic" idx="14"/>
          </p:nvPr>
        </p:nvPicPr>
        <p:blipFill>
          <a:blip r:embed="rId5">
            <a:extLst>
              <a:ext uri="{28A0092B-C50C-407E-A947-70E740481C1C}">
                <a14:useLocalDpi xmlns:a14="http://schemas.microsoft.com/office/drawing/2010/main" val="0"/>
              </a:ext>
            </a:extLst>
          </a:blip>
          <a:srcRect t="2650" b="2650"/>
          <a:stretch>
            <a:fillRect/>
          </a:stretch>
        </p:blipFill>
        <p:spPr/>
      </p:pic>
    </p:spTree>
    <p:extLst>
      <p:ext uri="{BB962C8B-B14F-4D97-AF65-F5344CB8AC3E}">
        <p14:creationId xmlns:p14="http://schemas.microsoft.com/office/powerpoint/2010/main" val="3825550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72308-FB31-2F2B-6F43-D98B08267268}"/>
            </a:ext>
          </a:extLst>
        </p:cNvPr>
        <p:cNvGrpSpPr/>
        <p:nvPr/>
      </p:nvGrpSpPr>
      <p:grpSpPr>
        <a:xfrm>
          <a:off x="0" y="0"/>
          <a:ext cx="0" cy="0"/>
          <a:chOff x="0" y="0"/>
          <a:chExt cx="0" cy="0"/>
        </a:xfrm>
      </p:grpSpPr>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t="227" b="227"/>
          <a:stretch>
            <a:fillRect/>
          </a:stretch>
        </p:blipFill>
        <p:spPr/>
      </p:pic>
      <p:pic>
        <p:nvPicPr>
          <p:cNvPr id="12" name="Picture Placeholder 11"/>
          <p:cNvPicPr>
            <a:picLocks noGrp="1" noChangeAspect="1"/>
          </p:cNvPicPr>
          <p:nvPr>
            <p:ph type="pic" idx="16"/>
          </p:nvPr>
        </p:nvPicPr>
        <p:blipFill>
          <a:blip r:embed="rId3">
            <a:extLst>
              <a:ext uri="{28A0092B-C50C-407E-A947-70E740481C1C}">
                <a14:useLocalDpi xmlns:a14="http://schemas.microsoft.com/office/drawing/2010/main" val="0"/>
              </a:ext>
            </a:extLst>
          </a:blip>
          <a:srcRect t="204" b="204"/>
          <a:stretch>
            <a:fillRect/>
          </a:stretch>
        </p:blipFill>
        <p:spPr/>
      </p:pic>
      <p:sp>
        <p:nvSpPr>
          <p:cNvPr id="5" name="Picture Placeholder 4"/>
          <p:cNvSpPr>
            <a:spLocks noGrp="1"/>
          </p:cNvSpPr>
          <p:nvPr>
            <p:ph type="pic" idx="14"/>
          </p:nvPr>
        </p:nvSpPr>
        <p:spPr/>
        <p:txBody>
          <a:bodyPr/>
          <a:lstStyle/>
          <a:p>
            <a:endParaRPr lang="en-US"/>
          </a:p>
        </p:txBody>
      </p:sp>
      <p:pic>
        <p:nvPicPr>
          <p:cNvPr id="6" name="Picture Placeholder 5">
            <a:extLst>
              <a:ext uri="{FF2B5EF4-FFF2-40B4-BE49-F238E27FC236}">
                <a16:creationId xmlns:a16="http://schemas.microsoft.com/office/drawing/2014/main" id="{C1E7641C-BF00-3003-7BB6-1DAE5C937052}"/>
              </a:ext>
            </a:extLst>
          </p:cNvPr>
          <p:cNvPicPr>
            <a:picLocks noGrp="1" noChangeAspect="1"/>
          </p:cNvPicPr>
          <p:nvPr>
            <p:ph type="pic" idx="15"/>
          </p:nvPr>
        </p:nvPicPr>
        <p:blipFill>
          <a:blip r:embed="rId4"/>
          <a:srcRect t="249" b="249"/>
          <a:stretch>
            <a:fillRect/>
          </a:stretch>
        </p:blipFill>
        <p:spPr/>
      </p:pic>
    </p:spTree>
    <p:extLst>
      <p:ext uri="{BB962C8B-B14F-4D97-AF65-F5344CB8AC3E}">
        <p14:creationId xmlns:p14="http://schemas.microsoft.com/office/powerpoint/2010/main" val="3004022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A7547-393A-8BA4-CE01-5696D01EBF9D}"/>
            </a:ext>
          </a:extLst>
        </p:cNvPr>
        <p:cNvGrpSpPr/>
        <p:nvPr/>
      </p:nvGrpSpPr>
      <p:grpSpPr>
        <a:xfrm>
          <a:off x="0" y="0"/>
          <a:ext cx="0" cy="0"/>
          <a:chOff x="0" y="0"/>
          <a:chExt cx="0" cy="0"/>
        </a:xfrm>
      </p:grpSpPr>
      <p:pic>
        <p:nvPicPr>
          <p:cNvPr id="9" name="Picture Placeholder 8"/>
          <p:cNvPicPr>
            <a:picLocks noGrp="1" noChangeAspect="1"/>
          </p:cNvPicPr>
          <p:nvPr>
            <p:ph type="pic" idx="1"/>
          </p:nvPr>
        </p:nvPicPr>
        <p:blipFill>
          <a:blip r:embed="rId3">
            <a:extLst>
              <a:ext uri="{28A0092B-C50C-407E-A947-70E740481C1C}">
                <a14:useLocalDpi xmlns:a14="http://schemas.microsoft.com/office/drawing/2010/main" val="0"/>
              </a:ext>
            </a:extLst>
          </a:blip>
          <a:srcRect t="2650" b="2650"/>
          <a:stretch>
            <a:fillRect/>
          </a:stretch>
        </p:blipFill>
        <p:spPr/>
      </p:pic>
      <p:pic>
        <p:nvPicPr>
          <p:cNvPr id="8" name="Picture Placeholder 7"/>
          <p:cNvPicPr>
            <a:picLocks noGrp="1" noChangeAspect="1"/>
          </p:cNvPicPr>
          <p:nvPr>
            <p:ph type="pic" idx="13"/>
          </p:nvPr>
        </p:nvPicPr>
        <p:blipFill rotWithShape="1">
          <a:blip r:embed="rId4">
            <a:extLst>
              <a:ext uri="{28A0092B-C50C-407E-A947-70E740481C1C}">
                <a14:useLocalDpi xmlns:a14="http://schemas.microsoft.com/office/drawing/2010/main" val="0"/>
              </a:ext>
            </a:extLst>
          </a:blip>
          <a:srcRect t="5585" b="-53"/>
          <a:stretch/>
        </p:blipFill>
        <p:spPr/>
      </p:pic>
      <p:pic>
        <p:nvPicPr>
          <p:cNvPr id="10" name="Picture Placeholder 9"/>
          <p:cNvPicPr>
            <a:picLocks noGrp="1" noChangeAspect="1"/>
          </p:cNvPicPr>
          <p:nvPr>
            <p:ph type="pic" idx="14"/>
          </p:nvPr>
        </p:nvPicPr>
        <p:blipFill>
          <a:blip r:embed="rId5">
            <a:extLst>
              <a:ext uri="{28A0092B-C50C-407E-A947-70E740481C1C}">
                <a14:useLocalDpi xmlns:a14="http://schemas.microsoft.com/office/drawing/2010/main" val="0"/>
              </a:ext>
            </a:extLst>
          </a:blip>
          <a:srcRect t="2650" b="2650"/>
          <a:stretch>
            <a:fillRect/>
          </a:stretch>
        </p:blipFill>
        <p:spPr/>
      </p:pic>
    </p:spTree>
    <p:extLst>
      <p:ext uri="{BB962C8B-B14F-4D97-AF65-F5344CB8AC3E}">
        <p14:creationId xmlns:p14="http://schemas.microsoft.com/office/powerpoint/2010/main" val="131456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8312644"/>
              </p:ext>
            </p:extLst>
          </p:nvPr>
        </p:nvGraphicFramePr>
        <p:xfrm>
          <a:off x="339635" y="287386"/>
          <a:ext cx="11538856" cy="6216345"/>
        </p:xfrm>
        <a:graphic>
          <a:graphicData uri="http://schemas.openxmlformats.org/drawingml/2006/table">
            <a:tbl>
              <a:tblPr/>
              <a:tblGrid>
                <a:gridCol w="426390">
                  <a:extLst>
                    <a:ext uri="{9D8B030D-6E8A-4147-A177-3AD203B41FA5}">
                      <a16:colId xmlns:a16="http://schemas.microsoft.com/office/drawing/2014/main" val="1269480323"/>
                    </a:ext>
                  </a:extLst>
                </a:gridCol>
                <a:gridCol w="8604398">
                  <a:extLst>
                    <a:ext uri="{9D8B030D-6E8A-4147-A177-3AD203B41FA5}">
                      <a16:colId xmlns:a16="http://schemas.microsoft.com/office/drawing/2014/main" val="1413008089"/>
                    </a:ext>
                  </a:extLst>
                </a:gridCol>
                <a:gridCol w="1567543">
                  <a:extLst>
                    <a:ext uri="{9D8B030D-6E8A-4147-A177-3AD203B41FA5}">
                      <a16:colId xmlns:a16="http://schemas.microsoft.com/office/drawing/2014/main" val="1618871823"/>
                    </a:ext>
                  </a:extLst>
                </a:gridCol>
                <a:gridCol w="940525">
                  <a:extLst>
                    <a:ext uri="{9D8B030D-6E8A-4147-A177-3AD203B41FA5}">
                      <a16:colId xmlns:a16="http://schemas.microsoft.com/office/drawing/2014/main" val="2821244954"/>
                    </a:ext>
                  </a:extLst>
                </a:gridCol>
              </a:tblGrid>
              <a:tr h="320040">
                <a:tc gridSpan="4">
                  <a:txBody>
                    <a:bodyPr/>
                    <a:lstStyle/>
                    <a:p>
                      <a:pPr algn="ctr" fontAlgn="t"/>
                      <a:r>
                        <a:rPr lang="en-US" sz="1800" b="1" i="0" u="none" strike="noStrike" dirty="0">
                          <a:solidFill>
                            <a:srgbClr val="FFFFFF"/>
                          </a:solidFill>
                          <a:effectLst/>
                          <a:latin typeface="Calibri" panose="020F0502020204030204" pitchFamily="34" charset="0"/>
                        </a:rPr>
                        <a:t>Pretest Rack Inspection Checklist - L11 Rack Assembly</a:t>
                      </a:r>
                    </a:p>
                  </a:txBody>
                  <a:tcPr marL="5710" marR="5710" marT="571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94181244"/>
                  </a:ext>
                </a:extLst>
              </a:tr>
              <a:tr h="228600">
                <a:tc>
                  <a:txBody>
                    <a:bodyPr/>
                    <a:lstStyle/>
                    <a:p>
                      <a:pPr algn="ctr" fontAlgn="t"/>
                      <a:r>
                        <a:rPr lang="en-US" sz="1300" b="1" i="0" u="none" strike="noStrike" dirty="0">
                          <a:solidFill>
                            <a:srgbClr val="FFFFFF"/>
                          </a:solidFill>
                          <a:effectLst/>
                          <a:latin typeface="Calibri" panose="020F0502020204030204" pitchFamily="34" charset="0"/>
                        </a:rPr>
                        <a:t> Step</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t"/>
                      <a:r>
                        <a:rPr lang="en-US" sz="1300" b="1" i="0" u="none" strike="noStrike" dirty="0">
                          <a:solidFill>
                            <a:srgbClr val="FFFFFF"/>
                          </a:solidFill>
                          <a:effectLst/>
                          <a:latin typeface="Calibri" panose="020F0502020204030204" pitchFamily="34" charset="0"/>
                        </a:rPr>
                        <a:t> Details</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t"/>
                      <a:r>
                        <a:rPr lang="en-US" sz="1300" b="1" i="0" u="none" strike="noStrike" dirty="0">
                          <a:solidFill>
                            <a:srgbClr val="FFFFFF"/>
                          </a:solidFill>
                          <a:effectLst/>
                          <a:latin typeface="Calibri" panose="020F0502020204030204" pitchFamily="34" charset="0"/>
                        </a:rPr>
                        <a:t> Comments</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t"/>
                      <a:r>
                        <a:rPr lang="en-US" sz="1300" b="1" i="0" u="none" strike="noStrike" dirty="0">
                          <a:solidFill>
                            <a:srgbClr val="FFFFFF"/>
                          </a:solidFill>
                          <a:effectLst/>
                          <a:latin typeface="Calibri" panose="020F0502020204030204" pitchFamily="34" charset="0"/>
                        </a:rPr>
                        <a:t> Pass/Fail</a:t>
                      </a: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596858517"/>
                  </a:ext>
                </a:extLst>
              </a:tr>
              <a:tr h="228600">
                <a:tc>
                  <a:txBody>
                    <a:bodyPr/>
                    <a:lstStyle/>
                    <a:p>
                      <a:pPr algn="ctr" fontAlgn="t"/>
                      <a:r>
                        <a:rPr lang="en-US" sz="1000" b="0" i="0" u="none" strike="noStrike" dirty="0">
                          <a:solidFill>
                            <a:srgbClr val="000000"/>
                          </a:solidFill>
                          <a:effectLst/>
                          <a:latin typeface="Calibri" panose="020F0502020204030204" pitchFamily="34" charset="0"/>
                        </a:rPr>
                        <a:t>1</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All PA’s / Deviations have been understood and executed</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14196958"/>
                  </a:ext>
                </a:extLst>
              </a:tr>
              <a:tr h="228600">
                <a:tc>
                  <a:txBody>
                    <a:bodyPr/>
                    <a:lstStyle/>
                    <a:p>
                      <a:pPr algn="ctr" fontAlgn="t"/>
                      <a:r>
                        <a:rPr lang="en-US" sz="1000" b="0" i="0" u="none" strike="noStrike">
                          <a:solidFill>
                            <a:srgbClr val="000000"/>
                          </a:solidFill>
                          <a:effectLst/>
                          <a:latin typeface="Calibri" panose="020F0502020204030204" pitchFamily="34" charset="0"/>
                        </a:rPr>
                        <a:t>2</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Conformance to Oracle BOMs and assembly drawings</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69079199"/>
                  </a:ext>
                </a:extLst>
              </a:tr>
              <a:tr h="228600">
                <a:tc>
                  <a:txBody>
                    <a:bodyPr/>
                    <a:lstStyle/>
                    <a:p>
                      <a:pPr algn="ctr" fontAlgn="t"/>
                      <a:r>
                        <a:rPr lang="en-US" sz="1000" b="0" i="0" u="none" strike="noStrike">
                          <a:solidFill>
                            <a:srgbClr val="000000"/>
                          </a:solidFill>
                          <a:effectLst/>
                          <a:latin typeface="Calibri" panose="020F0502020204030204" pitchFamily="34" charset="0"/>
                        </a:rPr>
                        <a:t> </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a. Ensure that all Marketing part numbers match (BOM, Labels, and Oracle order details)</a:t>
                      </a:r>
                    </a:p>
                  </a:txBody>
                  <a:tcPr marL="205575"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74710099"/>
                  </a:ext>
                </a:extLst>
              </a:tr>
              <a:tr h="228600">
                <a:tc>
                  <a:txBody>
                    <a:bodyPr/>
                    <a:lstStyle/>
                    <a:p>
                      <a:pPr algn="ctr" fontAlgn="t"/>
                      <a:r>
                        <a:rPr lang="en-US" sz="1000" b="0" i="0" u="none" strike="noStrike">
                          <a:solidFill>
                            <a:srgbClr val="000000"/>
                          </a:solidFill>
                          <a:effectLst/>
                          <a:latin typeface="Calibri" panose="020F0502020204030204" pitchFamily="34" charset="0"/>
                        </a:rPr>
                        <a:t> </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b. Ensure that all Manufacturing part numbers match (BOM, Labels, and Oracle order details)</a:t>
                      </a:r>
                    </a:p>
                  </a:txBody>
                  <a:tcPr marL="205575"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61718465"/>
                  </a:ext>
                </a:extLst>
              </a:tr>
              <a:tr h="228600">
                <a:tc>
                  <a:txBody>
                    <a:bodyPr/>
                    <a:lstStyle/>
                    <a:p>
                      <a:pPr algn="ctr" fontAlgn="t"/>
                      <a:r>
                        <a:rPr lang="en-US" sz="1000" b="0" i="0" u="none" strike="noStrike">
                          <a:solidFill>
                            <a:srgbClr val="000000"/>
                          </a:solidFill>
                          <a:effectLst/>
                          <a:latin typeface="Calibri" panose="020F0502020204030204" pitchFamily="34" charset="0"/>
                        </a:rPr>
                        <a:t> </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c. Ensure that all Serial numbers match (BOM, Labels, and Oracle order details)</a:t>
                      </a:r>
                    </a:p>
                  </a:txBody>
                  <a:tcPr marL="205575"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56753781"/>
                  </a:ext>
                </a:extLst>
              </a:tr>
              <a:tr h="228600">
                <a:tc>
                  <a:txBody>
                    <a:bodyPr/>
                    <a:lstStyle/>
                    <a:p>
                      <a:pPr algn="ctr" fontAlgn="t"/>
                      <a:r>
                        <a:rPr lang="en-US" sz="1000" b="0" i="0" u="none" strike="noStrike">
                          <a:solidFill>
                            <a:srgbClr val="000000"/>
                          </a:solidFill>
                          <a:effectLst/>
                          <a:latin typeface="Calibri" panose="020F0502020204030204" pitchFamily="34" charset="0"/>
                        </a:rPr>
                        <a:t>3</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Conformance to supplier BOMs and assembly drawings</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00784008"/>
                  </a:ext>
                </a:extLst>
              </a:tr>
              <a:tr h="228600">
                <a:tc>
                  <a:txBody>
                    <a:bodyPr/>
                    <a:lstStyle/>
                    <a:p>
                      <a:pPr algn="ctr" fontAlgn="t"/>
                      <a:r>
                        <a:rPr lang="en-US" sz="1000" b="0" i="0" u="none" strike="noStrike">
                          <a:solidFill>
                            <a:srgbClr val="000000"/>
                          </a:solidFill>
                          <a:effectLst/>
                          <a:latin typeface="Calibri" panose="020F0502020204030204" pitchFamily="34" charset="0"/>
                        </a:rPr>
                        <a:t>4</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Conformance to Oracle cosmetic spec; 923-2001-[  ] rev[  ]</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63097342"/>
                  </a:ext>
                </a:extLst>
              </a:tr>
              <a:tr h="228600">
                <a:tc>
                  <a:txBody>
                    <a:bodyPr/>
                    <a:lstStyle/>
                    <a:p>
                      <a:pPr algn="ctr" fontAlgn="t"/>
                      <a:r>
                        <a:rPr lang="en-US" sz="1000" b="0" i="0" u="none" strike="noStrike">
                          <a:solidFill>
                            <a:srgbClr val="000000"/>
                          </a:solidFill>
                          <a:effectLst/>
                          <a:latin typeface="Calibri" panose="020F0502020204030204" pitchFamily="34" charset="0"/>
                        </a:rPr>
                        <a:t>5</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Conformance to Oracle RoHS spec; 914-1742-[  ] rev[  ]</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36459821"/>
                  </a:ext>
                </a:extLst>
              </a:tr>
              <a:tr h="228600">
                <a:tc>
                  <a:txBody>
                    <a:bodyPr/>
                    <a:lstStyle/>
                    <a:p>
                      <a:pPr algn="ctr" fontAlgn="t"/>
                      <a:r>
                        <a:rPr lang="en-US" sz="1000" b="0" i="0" u="none" strike="noStrike">
                          <a:solidFill>
                            <a:srgbClr val="000000"/>
                          </a:solidFill>
                          <a:effectLst/>
                          <a:latin typeface="Calibri" panose="020F0502020204030204" pitchFamily="34" charset="0"/>
                        </a:rPr>
                        <a:t>6</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Ensure all devices, filler panels and shelves are installed per the rack elevation and pass cosmetic specifications</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08866760"/>
                  </a:ext>
                </a:extLst>
              </a:tr>
              <a:tr h="228600">
                <a:tc>
                  <a:txBody>
                    <a:bodyPr/>
                    <a:lstStyle/>
                    <a:p>
                      <a:pPr algn="ctr" fontAlgn="t"/>
                      <a:r>
                        <a:rPr lang="en-US" sz="1000" b="0" i="0" u="none" strike="noStrike">
                          <a:solidFill>
                            <a:srgbClr val="000000"/>
                          </a:solidFill>
                          <a:effectLst/>
                          <a:latin typeface="Calibri" panose="020F0502020204030204" pitchFamily="34" charset="0"/>
                        </a:rPr>
                        <a:t>7</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Ensure all devices are secured to the rack.  Screws are tight and rail latches lock</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2929738"/>
                  </a:ext>
                </a:extLst>
              </a:tr>
              <a:tr h="228600">
                <a:tc>
                  <a:txBody>
                    <a:bodyPr/>
                    <a:lstStyle/>
                    <a:p>
                      <a:pPr algn="ctr" fontAlgn="t"/>
                      <a:r>
                        <a:rPr lang="en-US" sz="1000" b="0" i="0" u="none" strike="noStrike">
                          <a:solidFill>
                            <a:srgbClr val="000000"/>
                          </a:solidFill>
                          <a:effectLst/>
                          <a:latin typeface="Calibri" panose="020F0502020204030204" pitchFamily="34" charset="0"/>
                        </a:rPr>
                        <a:t>8</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Ensure all rack mounted devices are removable per the rack serviceability requirements</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43919081"/>
                  </a:ext>
                </a:extLst>
              </a:tr>
              <a:tr h="327995">
                <a:tc>
                  <a:txBody>
                    <a:bodyPr/>
                    <a:lstStyle/>
                    <a:p>
                      <a:pPr algn="ctr" fontAlgn="t"/>
                      <a:r>
                        <a:rPr lang="en-US" sz="1000" b="0" i="0" u="none" strike="noStrike">
                          <a:solidFill>
                            <a:srgbClr val="000000"/>
                          </a:solidFill>
                          <a:effectLst/>
                          <a:latin typeface="Calibri" panose="020F0502020204030204" pitchFamily="34" charset="0"/>
                        </a:rPr>
                        <a:t>9</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Ensure all cables are correctly labeled and the label content is readable</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5811815"/>
                  </a:ext>
                </a:extLst>
              </a:tr>
              <a:tr h="228600">
                <a:tc>
                  <a:txBody>
                    <a:bodyPr/>
                    <a:lstStyle/>
                    <a:p>
                      <a:pPr algn="ctr" fontAlgn="t"/>
                      <a:r>
                        <a:rPr lang="en-US" sz="1000" b="0" i="0" u="none" strike="noStrike">
                          <a:solidFill>
                            <a:srgbClr val="000000"/>
                          </a:solidFill>
                          <a:effectLst/>
                          <a:latin typeface="Calibri" panose="020F0502020204030204" pitchFamily="34" charset="0"/>
                        </a:rPr>
                        <a:t>10</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Ensure all cables are routed without violating cable bend radius rules</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35627114"/>
                  </a:ext>
                </a:extLst>
              </a:tr>
              <a:tr h="228600">
                <a:tc>
                  <a:txBody>
                    <a:bodyPr/>
                    <a:lstStyle/>
                    <a:p>
                      <a:pPr algn="ctr" fontAlgn="t"/>
                      <a:r>
                        <a:rPr lang="en-US" sz="1000" b="0" i="0" u="none" strike="noStrike" dirty="0">
                          <a:solidFill>
                            <a:srgbClr val="000000"/>
                          </a:solidFill>
                          <a:effectLst/>
                          <a:latin typeface="Calibri" panose="020F0502020204030204" pitchFamily="34" charset="0"/>
                        </a:rPr>
                        <a:t>11</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Ensure no cables obstruct the path of server removal out the front of the rack</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05019975"/>
                  </a:ext>
                </a:extLst>
              </a:tr>
              <a:tr h="228600">
                <a:tc>
                  <a:txBody>
                    <a:bodyPr/>
                    <a:lstStyle/>
                    <a:p>
                      <a:pPr algn="ctr" fontAlgn="t"/>
                      <a:r>
                        <a:rPr lang="en-US" sz="1000" b="0" i="0" u="none" strike="noStrike" dirty="0">
                          <a:solidFill>
                            <a:srgbClr val="000000"/>
                          </a:solidFill>
                          <a:effectLst/>
                          <a:latin typeface="Calibri" panose="020F0502020204030204" pitchFamily="34" charset="0"/>
                        </a:rPr>
                        <a:t>12</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Ensure all rack ground clips are fully connected</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2593936"/>
                  </a:ext>
                </a:extLst>
              </a:tr>
              <a:tr h="228600">
                <a:tc>
                  <a:txBody>
                    <a:bodyPr/>
                    <a:lstStyle/>
                    <a:p>
                      <a:pPr algn="ctr" fontAlgn="t"/>
                      <a:r>
                        <a:rPr lang="en-US" sz="1000" b="0" i="0" u="none" strike="noStrike" dirty="0">
                          <a:solidFill>
                            <a:srgbClr val="000000"/>
                          </a:solidFill>
                          <a:effectLst/>
                          <a:latin typeface="Calibri" panose="020F0502020204030204" pitchFamily="34" charset="0"/>
                        </a:rPr>
                        <a:t>13</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Ensure no debris is under the rack. Ensure pallet deck channels are clear of debris (critical safety item)</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4389429"/>
                  </a:ext>
                </a:extLst>
              </a:tr>
              <a:tr h="228600">
                <a:tc>
                  <a:txBody>
                    <a:bodyPr/>
                    <a:lstStyle/>
                    <a:p>
                      <a:pPr algn="ctr" fontAlgn="t"/>
                      <a:r>
                        <a:rPr lang="en-US" sz="1000" b="0" i="0" u="none" strike="noStrike" dirty="0">
                          <a:solidFill>
                            <a:srgbClr val="000000"/>
                          </a:solidFill>
                          <a:effectLst/>
                          <a:latin typeface="Calibri" panose="020F0502020204030204" pitchFamily="34" charset="0"/>
                        </a:rPr>
                        <a:t>14</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PDU labels are installed</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06360168"/>
                  </a:ext>
                </a:extLst>
              </a:tr>
              <a:tr h="228600">
                <a:tc>
                  <a:txBody>
                    <a:bodyPr/>
                    <a:lstStyle/>
                    <a:p>
                      <a:pPr algn="ctr" fontAlgn="t"/>
                      <a:r>
                        <a:rPr lang="en-US" sz="1000" b="0" i="0" u="none" strike="noStrike" dirty="0">
                          <a:solidFill>
                            <a:srgbClr val="000000"/>
                          </a:solidFill>
                          <a:effectLst/>
                          <a:latin typeface="Calibri" panose="020F0502020204030204" pitchFamily="34" charset="0"/>
                        </a:rPr>
                        <a:t>15</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All cables are latched. Give a slight pull/push to latching connectors to ensure cable is fully seated and latched. Push all power cable to ensure they are fully seated.</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79654863"/>
                  </a:ext>
                </a:extLst>
              </a:tr>
              <a:tr h="228600">
                <a:tc>
                  <a:txBody>
                    <a:bodyPr/>
                    <a:lstStyle/>
                    <a:p>
                      <a:pPr algn="ctr" fontAlgn="t"/>
                      <a:r>
                        <a:rPr lang="en-US" sz="1000" b="0" i="0" u="none" strike="noStrike" dirty="0">
                          <a:solidFill>
                            <a:srgbClr val="000000"/>
                          </a:solidFill>
                          <a:effectLst/>
                          <a:latin typeface="Calibri" panose="020F0502020204030204" pitchFamily="34" charset="0"/>
                        </a:rPr>
                        <a:t>16</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Ride along parts are clearly identified and match BOM</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67943461"/>
                  </a:ext>
                </a:extLst>
              </a:tr>
              <a:tr h="228600">
                <a:tc>
                  <a:txBody>
                    <a:bodyPr/>
                    <a:lstStyle/>
                    <a:p>
                      <a:pPr algn="ctr" fontAlgn="t"/>
                      <a:r>
                        <a:rPr lang="en-US" sz="1000" b="0" i="0" u="none" strike="noStrike" dirty="0">
                          <a:solidFill>
                            <a:srgbClr val="000000"/>
                          </a:solidFill>
                          <a:effectLst/>
                          <a:latin typeface="Calibri" panose="020F0502020204030204" pitchFamily="34" charset="0"/>
                        </a:rPr>
                        <a:t>17</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All rack and device SN number labels are placed per L11 Mfg Requirements spec, legible and </a:t>
                      </a:r>
                      <a:r>
                        <a:rPr lang="en-US" sz="1000" b="0" i="0" u="none" strike="noStrike" dirty="0" err="1">
                          <a:solidFill>
                            <a:srgbClr val="000000"/>
                          </a:solidFill>
                          <a:effectLst/>
                          <a:latin typeface="Calibri" panose="020F0502020204030204" pitchFamily="34" charset="0"/>
                        </a:rPr>
                        <a:t>scannable</a:t>
                      </a:r>
                      <a:endParaRPr lang="en-US" sz="1000" b="0" i="0" u="none" strike="noStrike" dirty="0">
                        <a:solidFill>
                          <a:srgbClr val="000000"/>
                        </a:solidFill>
                        <a:effectLst/>
                        <a:latin typeface="Calibri" panose="020F0502020204030204" pitchFamily="34" charset="0"/>
                      </a:endParaRP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25454734"/>
                  </a:ext>
                </a:extLst>
              </a:tr>
              <a:tr h="228600">
                <a:tc>
                  <a:txBody>
                    <a:bodyPr/>
                    <a:lstStyle/>
                    <a:p>
                      <a:pPr algn="ctr" fontAlgn="t"/>
                      <a:r>
                        <a:rPr lang="en-US" sz="1000" b="0" i="0" u="none" strike="noStrike" dirty="0">
                          <a:solidFill>
                            <a:srgbClr val="000000"/>
                          </a:solidFill>
                          <a:effectLst/>
                          <a:latin typeface="Calibri" panose="020F0502020204030204" pitchFamily="34" charset="0"/>
                        </a:rPr>
                        <a:t>18</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Ensure keys can lock and unlock side panels and/or doors</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15275951"/>
                  </a:ext>
                </a:extLst>
              </a:tr>
              <a:tr h="228600">
                <a:tc>
                  <a:txBody>
                    <a:bodyPr/>
                    <a:lstStyle/>
                    <a:p>
                      <a:pPr algn="ctr" fontAlgn="t"/>
                      <a:r>
                        <a:rPr lang="en-US" sz="1000" b="0" i="0" u="none" strike="noStrike" dirty="0">
                          <a:solidFill>
                            <a:srgbClr val="000000"/>
                          </a:solidFill>
                          <a:effectLst/>
                          <a:latin typeface="Calibri" panose="020F0502020204030204" pitchFamily="34" charset="0"/>
                        </a:rPr>
                        <a:t>19</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Rack key set is secured to the front rail or front door per L11 Mfg Requirements spec</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03116816"/>
                  </a:ext>
                </a:extLst>
              </a:tr>
              <a:tr h="228600">
                <a:tc>
                  <a:txBody>
                    <a:bodyPr/>
                    <a:lstStyle/>
                    <a:p>
                      <a:pPr algn="ctr" fontAlgn="t"/>
                      <a:r>
                        <a:rPr lang="en-US" sz="1000" b="0" i="0" u="none" strike="noStrike" dirty="0">
                          <a:solidFill>
                            <a:srgbClr val="000000"/>
                          </a:solidFill>
                          <a:effectLst/>
                          <a:latin typeface="Calibri" panose="020F0502020204030204" pitchFamily="34" charset="0"/>
                        </a:rPr>
                        <a:t>20</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[If Applicable] Storekeeper Name labels are placed per L11 Mfg Requirements spec and content match the product specification</a:t>
                      </a: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a:t>
                      </a: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US" sz="1000" dirty="0"/>
                        <a:t>PASS</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82773461"/>
                  </a:ext>
                </a:extLst>
              </a:tr>
              <a:tr h="228600">
                <a:tc>
                  <a:txBody>
                    <a:bodyPr/>
                    <a:lstStyle/>
                    <a:p>
                      <a:pPr algn="ctr" fontAlgn="t"/>
                      <a:r>
                        <a:rPr lang="en-US" sz="1000" b="0" i="0" u="none" strike="noStrike" dirty="0">
                          <a:solidFill>
                            <a:srgbClr val="000000"/>
                          </a:solidFill>
                          <a:effectLst/>
                          <a:latin typeface="Calibri" panose="020F0502020204030204" pitchFamily="34" charset="0"/>
                        </a:rPr>
                        <a:t>21</a:t>
                      </a:r>
                    </a:p>
                  </a:txBody>
                  <a:tcPr marL="5710" marR="5710" marT="5710" marB="0">
                    <a:lnL w="381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effectLst/>
                          <a:latin typeface="Calibri" panose="020F0502020204030204" pitchFamily="34" charset="0"/>
                        </a:rPr>
                        <a:t> [If Applicable] RFID / Asset tags are installed per L11 Mfg Requirements spec, legible and </a:t>
                      </a:r>
                      <a:r>
                        <a:rPr lang="en-US" sz="1000" b="0" i="0" u="none" strike="noStrike" dirty="0" err="1">
                          <a:solidFill>
                            <a:srgbClr val="000000"/>
                          </a:solidFill>
                          <a:effectLst/>
                          <a:latin typeface="Calibri" panose="020F0502020204030204" pitchFamily="34" charset="0"/>
                        </a:rPr>
                        <a:t>scannable</a:t>
                      </a:r>
                      <a:endParaRPr lang="en-US" sz="1000" b="0" i="0" u="none" strike="noStrike" dirty="0">
                        <a:solidFill>
                          <a:srgbClr val="000000"/>
                        </a:solidFill>
                        <a:effectLst/>
                        <a:latin typeface="Calibri" panose="020F0502020204030204" pitchFamily="34" charset="0"/>
                      </a:endParaRPr>
                    </a:p>
                  </a:txBody>
                  <a:tcPr marL="5710" marR="5710" marT="57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a:t>
                      </a:r>
                      <a:r>
                        <a:rPr lang="en-US" sz="1000" dirty="0"/>
                        <a:t>applying asset Tags at   </a:t>
                      </a:r>
                    </a:p>
                    <a:p>
                      <a:pPr algn="l" fontAlgn="t"/>
                      <a:r>
                        <a:rPr lang="en-US" sz="1000" dirty="0"/>
                        <a:t> </a:t>
                      </a:r>
                      <a:r>
                        <a:rPr lang="en-US" sz="1000" dirty="0" err="1"/>
                        <a:t>packout</a:t>
                      </a:r>
                      <a:endParaRPr lang="en-US" sz="1000" b="0" i="0" u="none" strike="noStrike" dirty="0">
                        <a:solidFill>
                          <a:srgbClr val="000000"/>
                        </a:solidFill>
                        <a:effectLst/>
                        <a:latin typeface="Calibri" panose="020F0502020204030204" pitchFamily="34" charset="0"/>
                      </a:endParaRPr>
                    </a:p>
                  </a:txBody>
                  <a:tcPr marL="5710" marR="5710" marT="57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1000" b="0" i="0" u="none" strike="noStrike" dirty="0">
                          <a:solidFill>
                            <a:srgbClr val="000000"/>
                          </a:solidFill>
                          <a:effectLst/>
                          <a:latin typeface="Calibri" panose="020F0502020204030204" pitchFamily="34" charset="0"/>
                        </a:rPr>
                        <a:t> NA</a:t>
                      </a:r>
                    </a:p>
                  </a:txBody>
                  <a:tcPr marL="5710" marR="5710" marT="5710" marB="0">
                    <a:lnL w="6350" cap="flat" cmpd="sng" algn="ctr">
                      <a:solidFill>
                        <a:srgbClr val="00000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5550897"/>
                  </a:ext>
                </a:extLst>
              </a:tr>
            </a:tbl>
          </a:graphicData>
        </a:graphic>
      </p:graphicFrame>
    </p:spTree>
    <p:extLst>
      <p:ext uri="{BB962C8B-B14F-4D97-AF65-F5344CB8AC3E}">
        <p14:creationId xmlns:p14="http://schemas.microsoft.com/office/powerpoint/2010/main" val="2200316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A7547-393A-8BA4-CE01-5696D01EBF9D}"/>
            </a:ext>
          </a:extLst>
        </p:cNvPr>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2650" b="2650"/>
          <a:stretch>
            <a:fillRect/>
          </a:stretch>
        </p:blipFill>
        <p:spPr/>
      </p:pic>
      <p:pic>
        <p:nvPicPr>
          <p:cNvPr id="7" name="Picture Placeholder 6"/>
          <p:cNvPicPr>
            <a:picLocks noGrp="1" noChangeAspect="1"/>
          </p:cNvPicPr>
          <p:nvPr>
            <p:ph type="pic" idx="14"/>
          </p:nvPr>
        </p:nvPicPr>
        <p:blipFill rotWithShape="1">
          <a:blip r:embed="rId4">
            <a:extLst>
              <a:ext uri="{28A0092B-C50C-407E-A947-70E740481C1C}">
                <a14:useLocalDpi xmlns:a14="http://schemas.microsoft.com/office/drawing/2010/main" val="0"/>
              </a:ext>
            </a:extLst>
          </a:blip>
          <a:srcRect t="5062" b="302"/>
          <a:stretch/>
        </p:blipFill>
        <p:spPr/>
      </p:pic>
      <p:pic>
        <p:nvPicPr>
          <p:cNvPr id="5" name="Picture Placeholder 4"/>
          <p:cNvPicPr>
            <a:picLocks noGrp="1" noChangeAspect="1"/>
          </p:cNvPicPr>
          <p:nvPr>
            <p:ph type="pic" idx="13"/>
          </p:nvPr>
        </p:nvPicPr>
        <p:blipFill>
          <a:blip r:embed="rId5">
            <a:extLst>
              <a:ext uri="{28A0092B-C50C-407E-A947-70E740481C1C}">
                <a14:useLocalDpi xmlns:a14="http://schemas.microsoft.com/office/drawing/2010/main" val="0"/>
              </a:ext>
            </a:extLst>
          </a:blip>
          <a:srcRect t="2668" b="2668"/>
          <a:stretch>
            <a:fillRect/>
          </a:stretch>
        </p:blipFill>
        <p:spPr/>
      </p:pic>
    </p:spTree>
    <p:extLst>
      <p:ext uri="{BB962C8B-B14F-4D97-AF65-F5344CB8AC3E}">
        <p14:creationId xmlns:p14="http://schemas.microsoft.com/office/powerpoint/2010/main" val="3848405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t="5601" b="2587"/>
          <a:stretch/>
        </p:blipFill>
        <p:spPr/>
      </p:pic>
      <p:pic>
        <p:nvPicPr>
          <p:cNvPr id="9" name="Picture Placeholder 8"/>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2719" b="127"/>
          <a:stretch/>
        </p:blipFill>
        <p:spPr/>
      </p:pic>
      <p:pic>
        <p:nvPicPr>
          <p:cNvPr id="10" name="Picture Placeholder 9"/>
          <p:cNvPicPr>
            <a:picLocks noGrp="1" noChangeAspect="1"/>
          </p:cNvPicPr>
          <p:nvPr>
            <p:ph type="pic" idx="14"/>
          </p:nvPr>
        </p:nvPicPr>
        <p:blipFill rotWithShape="1">
          <a:blip r:embed="rId4">
            <a:extLst>
              <a:ext uri="{28A0092B-C50C-407E-A947-70E740481C1C}">
                <a14:useLocalDpi xmlns:a14="http://schemas.microsoft.com/office/drawing/2010/main" val="0"/>
              </a:ext>
            </a:extLst>
          </a:blip>
          <a:srcRect t="86" b="7253"/>
          <a:stretch/>
        </p:blipFill>
        <p:spPr/>
      </p:pic>
    </p:spTree>
    <p:extLst>
      <p:ext uri="{BB962C8B-B14F-4D97-AF65-F5344CB8AC3E}">
        <p14:creationId xmlns:p14="http://schemas.microsoft.com/office/powerpoint/2010/main" val="4197529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E877F-756E-CEB0-9D4D-7FCD31962835}"/>
            </a:ext>
          </a:extLst>
        </p:cNvPr>
        <p:cNvGrpSpPr/>
        <p:nvPr/>
      </p:nvGrpSpPr>
      <p:grpSpPr>
        <a:xfrm>
          <a:off x="0" y="0"/>
          <a:ext cx="0" cy="0"/>
          <a:chOff x="0" y="0"/>
          <a:chExt cx="0" cy="0"/>
        </a:xfrm>
      </p:grpSpPr>
      <p:pic>
        <p:nvPicPr>
          <p:cNvPr id="5" name="Picture Placeholder 4"/>
          <p:cNvPicPr>
            <a:picLocks noGrp="1" noChangeAspect="1"/>
          </p:cNvPicPr>
          <p:nvPr>
            <p:ph type="pic" idx="13"/>
          </p:nvPr>
        </p:nvPicPr>
        <p:blipFill>
          <a:blip r:embed="rId2">
            <a:extLst>
              <a:ext uri="{28A0092B-C50C-407E-A947-70E740481C1C}">
                <a14:useLocalDpi xmlns:a14="http://schemas.microsoft.com/office/drawing/2010/main" val="0"/>
              </a:ext>
            </a:extLst>
          </a:blip>
          <a:srcRect t="2668" b="2668"/>
          <a:stretch>
            <a:fillRect/>
          </a:stretch>
        </p:blipFill>
        <p:spPr/>
      </p:pic>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2650" b="2650"/>
          <a:stretch>
            <a:fillRect/>
          </a:stretch>
        </p:blipFill>
        <p:spPr/>
      </p:pic>
      <p:pic>
        <p:nvPicPr>
          <p:cNvPr id="7" name="Picture Placeholder 6"/>
          <p:cNvPicPr>
            <a:picLocks noGrp="1" noChangeAspect="1"/>
          </p:cNvPicPr>
          <p:nvPr>
            <p:ph type="pic" idx="14"/>
          </p:nvPr>
        </p:nvPicPr>
        <p:blipFill>
          <a:blip r:embed="rId4">
            <a:extLst>
              <a:ext uri="{28A0092B-C50C-407E-A947-70E740481C1C}">
                <a14:useLocalDpi xmlns:a14="http://schemas.microsoft.com/office/drawing/2010/main" val="0"/>
              </a:ext>
            </a:extLst>
          </a:blip>
          <a:srcRect t="2650" b="2650"/>
          <a:stretch>
            <a:fillRect/>
          </a:stretch>
        </p:blipFill>
        <p:spPr/>
      </p:pic>
    </p:spTree>
    <p:extLst>
      <p:ext uri="{BB962C8B-B14F-4D97-AF65-F5344CB8AC3E}">
        <p14:creationId xmlns:p14="http://schemas.microsoft.com/office/powerpoint/2010/main" val="345237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3"/>
          </p:nvPr>
        </p:nvPicPr>
        <p:blipFill>
          <a:blip r:embed="rId3">
            <a:extLst>
              <a:ext uri="{28A0092B-C50C-407E-A947-70E740481C1C}">
                <a14:useLocalDpi xmlns:a14="http://schemas.microsoft.com/office/drawing/2010/main" val="0"/>
              </a:ext>
            </a:extLst>
          </a:blip>
          <a:srcRect t="2640" b="2640"/>
          <a:stretch>
            <a:fillRect/>
          </a:stretch>
        </p:blipFill>
        <p:spPr/>
      </p:pic>
      <p:pic>
        <p:nvPicPr>
          <p:cNvPr id="7" name="Picture Placeholder 6"/>
          <p:cNvPicPr>
            <a:picLocks noGrp="1" noChangeAspect="1"/>
          </p:cNvPicPr>
          <p:nvPr>
            <p:ph type="pic" idx="1"/>
          </p:nvPr>
        </p:nvPicPr>
        <p:blipFill>
          <a:blip r:embed="rId4">
            <a:extLst>
              <a:ext uri="{28A0092B-C50C-407E-A947-70E740481C1C}">
                <a14:useLocalDpi xmlns:a14="http://schemas.microsoft.com/office/drawing/2010/main" val="0"/>
              </a:ext>
            </a:extLst>
          </a:blip>
          <a:srcRect t="2622" b="2622"/>
          <a:stretch>
            <a:fillRect/>
          </a:stretch>
        </p:blipFill>
        <p:spPr/>
      </p:pic>
      <p:pic>
        <p:nvPicPr>
          <p:cNvPr id="8" name="Picture Placeholder 7"/>
          <p:cNvPicPr>
            <a:picLocks noGrp="1" noChangeAspect="1"/>
          </p:cNvPicPr>
          <p:nvPr>
            <p:ph type="pic" idx="14"/>
          </p:nvPr>
        </p:nvPicPr>
        <p:blipFill>
          <a:blip r:embed="rId5">
            <a:extLst>
              <a:ext uri="{28A0092B-C50C-407E-A947-70E740481C1C}">
                <a14:useLocalDpi xmlns:a14="http://schemas.microsoft.com/office/drawing/2010/main" val="0"/>
              </a:ext>
            </a:extLst>
          </a:blip>
          <a:srcRect t="2622" b="2622"/>
          <a:stretch>
            <a:fillRect/>
          </a:stretch>
        </p:blipFill>
        <p:spPr/>
      </p:pic>
    </p:spTree>
    <p:extLst>
      <p:ext uri="{BB962C8B-B14F-4D97-AF65-F5344CB8AC3E}">
        <p14:creationId xmlns:p14="http://schemas.microsoft.com/office/powerpoint/2010/main" val="268788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2668" b="2668"/>
          <a:stretch>
            <a:fillRect/>
          </a:stretch>
        </p:blipFill>
        <p:spPr/>
      </p:pic>
      <p:pic>
        <p:nvPicPr>
          <p:cNvPr id="9" name="Picture Placeholder 8"/>
          <p:cNvPicPr>
            <a:picLocks noGrp="1" noChangeAspect="1"/>
          </p:cNvPicPr>
          <p:nvPr>
            <p:ph type="pic" idx="14"/>
          </p:nvPr>
        </p:nvPicPr>
        <p:blipFill>
          <a:blip r:embed="rId3">
            <a:extLst>
              <a:ext uri="{28A0092B-C50C-407E-A947-70E740481C1C}">
                <a14:useLocalDpi xmlns:a14="http://schemas.microsoft.com/office/drawing/2010/main" val="0"/>
              </a:ext>
            </a:extLst>
          </a:blip>
          <a:srcRect t="2650" b="2650"/>
          <a:stretch>
            <a:fillRect/>
          </a:stretch>
        </p:blipFill>
        <p:spPr/>
      </p:pic>
      <p:pic>
        <p:nvPicPr>
          <p:cNvPr id="8" name="Picture Placeholder 7"/>
          <p:cNvPicPr>
            <a:picLocks noGrp="1" noChangeAspect="1"/>
          </p:cNvPicPr>
          <p:nvPr>
            <p:ph type="pic" idx="1"/>
          </p:nvPr>
        </p:nvPicPr>
        <p:blipFill>
          <a:blip r:embed="rId4">
            <a:extLst>
              <a:ext uri="{28A0092B-C50C-407E-A947-70E740481C1C}">
                <a14:useLocalDpi xmlns:a14="http://schemas.microsoft.com/office/drawing/2010/main" val="0"/>
              </a:ext>
            </a:extLst>
          </a:blip>
          <a:srcRect t="2650" b="2650"/>
          <a:stretch>
            <a:fillRect/>
          </a:stretch>
        </p:blipFill>
        <p:spPr/>
      </p:pic>
    </p:spTree>
    <p:extLst>
      <p:ext uri="{BB962C8B-B14F-4D97-AF65-F5344CB8AC3E}">
        <p14:creationId xmlns:p14="http://schemas.microsoft.com/office/powerpoint/2010/main" val="3898134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6052" r="20981"/>
          <a:stretch/>
        </p:blipFill>
        <p:spPr/>
      </p:pic>
      <p:sp>
        <p:nvSpPr>
          <p:cNvPr id="33" name="Line Callout 3 32"/>
          <p:cNvSpPr/>
          <p:nvPr/>
        </p:nvSpPr>
        <p:spPr>
          <a:xfrm rot="10800000">
            <a:off x="573863" y="6033733"/>
            <a:ext cx="732520" cy="288235"/>
          </a:xfrm>
          <a:prstGeom prst="borderCallout3">
            <a:avLst>
              <a:gd name="adj1" fmla="val 18750"/>
              <a:gd name="adj2" fmla="val -8333"/>
              <a:gd name="adj3" fmla="val 18750"/>
              <a:gd name="adj4" fmla="val -16667"/>
              <a:gd name="adj5" fmla="val 100000"/>
              <a:gd name="adj6" fmla="val -16667"/>
              <a:gd name="adj7" fmla="val 939487"/>
              <a:gd name="adj8" fmla="val -42321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499" t="36538" r="5244" b="37898"/>
          <a:stretch/>
        </p:blipFill>
        <p:spPr>
          <a:xfrm rot="10800000">
            <a:off x="4063998" y="2331905"/>
            <a:ext cx="6680201" cy="1089475"/>
          </a:xfrm>
          <a:prstGeom prst="rect">
            <a:avLst/>
          </a:prstGeom>
        </p:spPr>
      </p:pic>
    </p:spTree>
    <p:extLst>
      <p:ext uri="{BB962C8B-B14F-4D97-AF65-F5344CB8AC3E}">
        <p14:creationId xmlns:p14="http://schemas.microsoft.com/office/powerpoint/2010/main" val="3515538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9778" t="-188" r="17743" b="188"/>
          <a:stretch/>
        </p:blipFill>
        <p:spPr/>
      </p:pic>
      <p:sp>
        <p:nvSpPr>
          <p:cNvPr id="26" name="Line Callout 3 25"/>
          <p:cNvSpPr/>
          <p:nvPr/>
        </p:nvSpPr>
        <p:spPr>
          <a:xfrm rot="16200000">
            <a:off x="22287" y="3476858"/>
            <a:ext cx="425826" cy="120770"/>
          </a:xfrm>
          <a:prstGeom prst="borderCallout3">
            <a:avLst>
              <a:gd name="adj1" fmla="val 18750"/>
              <a:gd name="adj2" fmla="val -8333"/>
              <a:gd name="adj3" fmla="val 18750"/>
              <a:gd name="adj4" fmla="val -16667"/>
              <a:gd name="adj5" fmla="val 100000"/>
              <a:gd name="adj6" fmla="val -16667"/>
              <a:gd name="adj7" fmla="val 4033205"/>
              <a:gd name="adj8" fmla="val 30948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ine Callout 3 27"/>
          <p:cNvSpPr/>
          <p:nvPr/>
        </p:nvSpPr>
        <p:spPr>
          <a:xfrm rot="16200000">
            <a:off x="1375089" y="5760707"/>
            <a:ext cx="157389" cy="497493"/>
          </a:xfrm>
          <a:prstGeom prst="borderCallout3">
            <a:avLst>
              <a:gd name="adj1" fmla="val 18750"/>
              <a:gd name="adj2" fmla="val -8333"/>
              <a:gd name="adj3" fmla="val 18750"/>
              <a:gd name="adj4" fmla="val -16667"/>
              <a:gd name="adj5" fmla="val 100000"/>
              <a:gd name="adj6" fmla="val -16667"/>
              <a:gd name="adj7" fmla="val 725423"/>
              <a:gd name="adj8" fmla="val 110261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5528" t="17963" r="37502" b="24259"/>
          <a:stretch/>
        </p:blipFill>
        <p:spPr>
          <a:xfrm rot="16200000">
            <a:off x="6804025" y="-149225"/>
            <a:ext cx="1301750" cy="49530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5857" t="35741" r="36186" b="21296"/>
          <a:stretch/>
        </p:blipFill>
        <p:spPr>
          <a:xfrm rot="16200000">
            <a:off x="6103199" y="2679813"/>
            <a:ext cx="1300788" cy="3550386"/>
          </a:xfrm>
          <a:prstGeom prst="rect">
            <a:avLst/>
          </a:prstGeom>
        </p:spPr>
      </p:pic>
    </p:spTree>
    <p:extLst>
      <p:ext uri="{BB962C8B-B14F-4D97-AF65-F5344CB8AC3E}">
        <p14:creationId xmlns:p14="http://schemas.microsoft.com/office/powerpoint/2010/main" val="282445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5"/>
          </p:nvPr>
        </p:nvPicPr>
        <p:blipFill>
          <a:blip r:embed="rId2">
            <a:extLst>
              <a:ext uri="{28A0092B-C50C-407E-A947-70E740481C1C}">
                <a14:useLocalDpi xmlns:a14="http://schemas.microsoft.com/office/drawing/2010/main" val="0"/>
              </a:ext>
            </a:extLst>
          </a:blip>
          <a:srcRect t="9773" b="9773"/>
          <a:stretch>
            <a:fillRect/>
          </a:stretch>
        </p:blipFill>
        <p:spPr/>
      </p:pic>
      <p:pic>
        <p:nvPicPr>
          <p:cNvPr id="13" name="Picture Placeholder 12"/>
          <p:cNvPicPr>
            <a:picLocks noGrp="1" noChangeAspect="1"/>
          </p:cNvPicPr>
          <p:nvPr>
            <p:ph type="pic" idx="16"/>
          </p:nvPr>
        </p:nvPicPr>
        <p:blipFill>
          <a:blip r:embed="rId3">
            <a:extLst>
              <a:ext uri="{28A0092B-C50C-407E-A947-70E740481C1C}">
                <a14:useLocalDpi xmlns:a14="http://schemas.microsoft.com/office/drawing/2010/main" val="0"/>
              </a:ext>
            </a:extLst>
          </a:blip>
          <a:srcRect t="30898" b="30898"/>
          <a:stretch>
            <a:fillRect/>
          </a:stretch>
        </p:blipFill>
        <p:spPr/>
      </p:pic>
      <p:pic>
        <p:nvPicPr>
          <p:cNvPr id="7" name="Picture Placeholder 6"/>
          <p:cNvPicPr>
            <a:picLocks noGrp="1" noChangeAspect="1"/>
          </p:cNvPicPr>
          <p:nvPr>
            <p:ph type="pic" idx="1"/>
          </p:nvPr>
        </p:nvPicPr>
        <p:blipFill>
          <a:blip r:embed="rId4">
            <a:extLst>
              <a:ext uri="{28A0092B-C50C-407E-A947-70E740481C1C}">
                <a14:useLocalDpi xmlns:a14="http://schemas.microsoft.com/office/drawing/2010/main" val="0"/>
              </a:ext>
            </a:extLst>
          </a:blip>
          <a:srcRect t="34221" b="34221"/>
          <a:stretch>
            <a:fillRect/>
          </a:stretch>
        </p:blipFill>
        <p:spPr/>
      </p:pic>
      <p:pic>
        <p:nvPicPr>
          <p:cNvPr id="14" name="Picture Placeholder 13"/>
          <p:cNvPicPr>
            <a:picLocks noGrp="1" noChangeAspect="1"/>
          </p:cNvPicPr>
          <p:nvPr>
            <p:ph type="pic" idx="14"/>
          </p:nvPr>
        </p:nvPicPr>
        <p:blipFill>
          <a:blip r:embed="rId5">
            <a:extLst>
              <a:ext uri="{28A0092B-C50C-407E-A947-70E740481C1C}">
                <a14:useLocalDpi xmlns:a14="http://schemas.microsoft.com/office/drawing/2010/main" val="0"/>
              </a:ext>
            </a:extLst>
          </a:blip>
          <a:srcRect t="34221" b="34221"/>
          <a:stretch>
            <a:fillRect/>
          </a:stretch>
        </p:blipFill>
        <p:spPr/>
      </p:pic>
      <p:cxnSp>
        <p:nvCxnSpPr>
          <p:cNvPr id="21" name="Straight Connector 20"/>
          <p:cNvCxnSpPr>
            <a:cxnSpLocks/>
          </p:cNvCxnSpPr>
          <p:nvPr/>
        </p:nvCxnSpPr>
        <p:spPr>
          <a:xfrm>
            <a:off x="3938752" y="1425271"/>
            <a:ext cx="5675148" cy="86072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V="1">
            <a:off x="4419600" y="5125900"/>
            <a:ext cx="4851400" cy="4787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249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35F3B-31BE-6395-72EA-A841C28D76CC}"/>
            </a:ext>
          </a:extLst>
        </p:cNvPr>
        <p:cNvGrpSpPr/>
        <p:nvPr/>
      </p:nvGrpSpPr>
      <p:grpSpPr>
        <a:xfrm>
          <a:off x="0" y="0"/>
          <a:ext cx="0" cy="0"/>
          <a:chOff x="0" y="0"/>
          <a:chExt cx="0" cy="0"/>
        </a:xfrm>
      </p:grpSpPr>
      <p:pic>
        <p:nvPicPr>
          <p:cNvPr id="6" name="Picture Placeholder 5"/>
          <p:cNvPicPr>
            <a:picLocks noGrp="1" noChangeAspect="1"/>
          </p:cNvPicPr>
          <p:nvPr>
            <p:ph type="pic" idx="15"/>
          </p:nvPr>
        </p:nvPicPr>
        <p:blipFill rotWithShape="1">
          <a:blip r:embed="rId2">
            <a:extLst>
              <a:ext uri="{28A0092B-C50C-407E-A947-70E740481C1C}">
                <a14:useLocalDpi xmlns:a14="http://schemas.microsoft.com/office/drawing/2010/main" val="0"/>
              </a:ext>
            </a:extLst>
          </a:blip>
          <a:srcRect l="631" t="31023" r="-631" b="37419"/>
          <a:stretch/>
        </p:blipFill>
        <p:spPr/>
      </p:pic>
      <p:pic>
        <p:nvPicPr>
          <p:cNvPr id="11" name="Picture Placeholder 10"/>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421" t="36342" r="-421" b="29910"/>
          <a:stretch/>
        </p:blipFill>
        <p:spPr/>
      </p:pic>
      <p:pic>
        <p:nvPicPr>
          <p:cNvPr id="17" name="Picture Placeholder 16"/>
          <p:cNvPicPr>
            <a:picLocks noGrp="1" noChangeAspect="1"/>
          </p:cNvPicPr>
          <p:nvPr>
            <p:ph type="pic" idx="16"/>
          </p:nvPr>
        </p:nvPicPr>
        <p:blipFill>
          <a:blip r:embed="rId4">
            <a:extLst>
              <a:ext uri="{28A0092B-C50C-407E-A947-70E740481C1C}">
                <a14:useLocalDpi xmlns:a14="http://schemas.microsoft.com/office/drawing/2010/main" val="0"/>
              </a:ext>
            </a:extLst>
          </a:blip>
          <a:srcRect t="34213" b="34213"/>
          <a:stretch>
            <a:fillRect/>
          </a:stretch>
        </p:blipFill>
        <p:spPr/>
      </p:pic>
      <p:pic>
        <p:nvPicPr>
          <p:cNvPr id="18" name="Picture Placeholder 17"/>
          <p:cNvPicPr>
            <a:picLocks noGrp="1" noChangeAspect="1"/>
          </p:cNvPicPr>
          <p:nvPr>
            <p:ph type="pic" idx="14"/>
          </p:nvPr>
        </p:nvPicPr>
        <p:blipFill>
          <a:blip r:embed="rId5">
            <a:extLst>
              <a:ext uri="{28A0092B-C50C-407E-A947-70E740481C1C}">
                <a14:useLocalDpi xmlns:a14="http://schemas.microsoft.com/office/drawing/2010/main" val="0"/>
              </a:ext>
            </a:extLst>
          </a:blip>
          <a:srcRect t="31776" b="31776"/>
          <a:stretch>
            <a:fillRect/>
          </a:stretch>
        </p:blipFill>
        <p:spPr/>
      </p:pic>
      <p:cxnSp>
        <p:nvCxnSpPr>
          <p:cNvPr id="14" name="Straight Connector 13"/>
          <p:cNvCxnSpPr>
            <a:cxnSpLocks/>
          </p:cNvCxnSpPr>
          <p:nvPr/>
        </p:nvCxnSpPr>
        <p:spPr>
          <a:xfrm flipV="1">
            <a:off x="4491289" y="1257300"/>
            <a:ext cx="3077911" cy="1143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4567340" y="3898900"/>
            <a:ext cx="3166960" cy="42943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13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5"/>
          </p:nvPr>
        </p:nvPicPr>
        <p:blipFill>
          <a:blip r:embed="rId2">
            <a:extLst>
              <a:ext uri="{28A0092B-C50C-407E-A947-70E740481C1C}">
                <a14:useLocalDpi xmlns:a14="http://schemas.microsoft.com/office/drawing/2010/main" val="0"/>
              </a:ext>
            </a:extLst>
          </a:blip>
          <a:srcRect t="32918" b="32918"/>
          <a:stretch>
            <a:fillRect/>
          </a:stretch>
        </p:blipFill>
        <p:spPr/>
      </p:pic>
      <p:sp>
        <p:nvSpPr>
          <p:cNvPr id="12" name="Picture Placeholder 11"/>
          <p:cNvSpPr>
            <a:spLocks noGrp="1"/>
          </p:cNvSpPr>
          <p:nvPr>
            <p:ph type="pic" idx="16"/>
          </p:nvPr>
        </p:nvSpPr>
        <p:spPr/>
        <p:txBody>
          <a:bodyPr/>
          <a:lstStyle/>
          <a:p>
            <a:endParaRPr lang="en-US"/>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34221" b="34221"/>
          <a:stretch>
            <a:fillRect/>
          </a:stretch>
        </p:blipFill>
        <p:spPr/>
      </p:pic>
      <p:sp>
        <p:nvSpPr>
          <p:cNvPr id="11" name="Picture Placeholder 10"/>
          <p:cNvSpPr>
            <a:spLocks noGrp="1"/>
          </p:cNvSpPr>
          <p:nvPr>
            <p:ph type="pic" idx="14"/>
          </p:nvPr>
        </p:nvSpPr>
        <p:spPr/>
        <p:txBody>
          <a:bodyPr/>
          <a:lstStyle/>
          <a:p>
            <a:endParaRPr lang="en-US"/>
          </a:p>
        </p:txBody>
      </p:sp>
      <p:cxnSp>
        <p:nvCxnSpPr>
          <p:cNvPr id="8" name="Straight Connector 7">
            <a:extLst>
              <a:ext uri="{FF2B5EF4-FFF2-40B4-BE49-F238E27FC236}">
                <a16:creationId xmlns:a16="http://schemas.microsoft.com/office/drawing/2014/main" id="{86A6FBE6-071C-788D-D7F7-B7F06EA9340B}"/>
              </a:ext>
            </a:extLst>
          </p:cNvPr>
          <p:cNvCxnSpPr>
            <a:cxnSpLocks/>
          </p:cNvCxnSpPr>
          <p:nvPr/>
        </p:nvCxnSpPr>
        <p:spPr>
          <a:xfrm flipV="1">
            <a:off x="4495800" y="1612900"/>
            <a:ext cx="3213100" cy="12191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594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572716" y="65416"/>
            <a:ext cx="4972595" cy="957943"/>
          </a:xfrm>
        </p:spPr>
        <p:txBody>
          <a:bodyPr>
            <a:normAutofit fontScale="90000"/>
          </a:bodyPr>
          <a:lstStyle/>
          <a:p>
            <a:pPr algn="ctr"/>
            <a:r>
              <a:rPr lang="en-US" sz="2800" b="1" dirty="0"/>
              <a:t>Pretest FAI </a:t>
            </a:r>
            <a:br>
              <a:rPr lang="en-US" sz="2800" b="1" dirty="0"/>
            </a:br>
            <a:r>
              <a:rPr lang="en-US" sz="2800" b="1" dirty="0"/>
              <a:t>Photo Requirements and View Legend</a:t>
            </a:r>
          </a:p>
        </p:txBody>
      </p:sp>
      <p:graphicFrame>
        <p:nvGraphicFramePr>
          <p:cNvPr id="2" name="Table 1"/>
          <p:cNvGraphicFramePr>
            <a:graphicFrameLocks noGrp="1"/>
          </p:cNvGraphicFramePr>
          <p:nvPr/>
        </p:nvGraphicFramePr>
        <p:xfrm>
          <a:off x="3431778" y="919558"/>
          <a:ext cx="5254470" cy="5742022"/>
        </p:xfrm>
        <a:graphic>
          <a:graphicData uri="http://schemas.openxmlformats.org/drawingml/2006/table">
            <a:tbl>
              <a:tblPr firstRow="1" firstCol="1" bandRow="1"/>
              <a:tblGrid>
                <a:gridCol w="2177986">
                  <a:extLst>
                    <a:ext uri="{9D8B030D-6E8A-4147-A177-3AD203B41FA5}">
                      <a16:colId xmlns:a16="http://schemas.microsoft.com/office/drawing/2014/main" val="1592391944"/>
                    </a:ext>
                  </a:extLst>
                </a:gridCol>
                <a:gridCol w="1031907">
                  <a:extLst>
                    <a:ext uri="{9D8B030D-6E8A-4147-A177-3AD203B41FA5}">
                      <a16:colId xmlns:a16="http://schemas.microsoft.com/office/drawing/2014/main" val="382881190"/>
                    </a:ext>
                  </a:extLst>
                </a:gridCol>
                <a:gridCol w="1031907">
                  <a:extLst>
                    <a:ext uri="{9D8B030D-6E8A-4147-A177-3AD203B41FA5}">
                      <a16:colId xmlns:a16="http://schemas.microsoft.com/office/drawing/2014/main" val="2470248573"/>
                    </a:ext>
                  </a:extLst>
                </a:gridCol>
                <a:gridCol w="1012670">
                  <a:extLst>
                    <a:ext uri="{9D8B030D-6E8A-4147-A177-3AD203B41FA5}">
                      <a16:colId xmlns:a16="http://schemas.microsoft.com/office/drawing/2014/main" val="1205622205"/>
                    </a:ext>
                  </a:extLst>
                </a:gridCol>
              </a:tblGrid>
              <a:tr h="187453">
                <a:tc>
                  <a:txBody>
                    <a:bodyPr/>
                    <a:lstStyle/>
                    <a:p>
                      <a:pPr marL="0" marR="0">
                        <a:lnSpc>
                          <a:spcPct val="107000"/>
                        </a:lnSpc>
                        <a:spcBef>
                          <a:spcPts val="0"/>
                        </a:spcBef>
                        <a:spcAft>
                          <a:spcPts val="0"/>
                        </a:spcAft>
                      </a:pPr>
                      <a:r>
                        <a:rPr lang="en-US" sz="1100" b="1" dirty="0">
                          <a:solidFill>
                            <a:srgbClr val="FFFFFF"/>
                          </a:solidFill>
                          <a:effectLst/>
                          <a:latin typeface="+mn-lt"/>
                          <a:ea typeface="Oracle Sans Light" panose="020B0403020204020204" pitchFamily="34" charset="0"/>
                          <a:cs typeface="Times New Roman" panose="02020603050405020304" pitchFamily="18" charset="0"/>
                        </a:rPr>
                        <a:t> </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a:noFill/>
                    </a:lnL>
                    <a:lnR w="12700" cap="flat" cmpd="sng" algn="ctr">
                      <a:solidFill>
                        <a:srgbClr val="000000"/>
                      </a:solidFill>
                      <a:prstDash val="solid"/>
                      <a:round/>
                      <a:headEnd type="none" w="med" len="med"/>
                      <a:tailEnd type="none" w="med" len="med"/>
                    </a:lnR>
                    <a:lnT>
                      <a:noFill/>
                    </a:lnT>
                    <a:lnB>
                      <a:noFill/>
                    </a:lnB>
                  </a:tcPr>
                </a:tc>
                <a:tc gridSpan="3">
                  <a:txBody>
                    <a:bodyPr/>
                    <a:lstStyle/>
                    <a:p>
                      <a:pPr marL="0" marR="0" algn="ctr">
                        <a:lnSpc>
                          <a:spcPct val="107000"/>
                        </a:lnSpc>
                        <a:spcBef>
                          <a:spcPts val="0"/>
                        </a:spcBef>
                        <a:spcAft>
                          <a:spcPts val="0"/>
                        </a:spcAft>
                      </a:pPr>
                      <a:r>
                        <a:rPr lang="en-US" sz="1100" b="1" dirty="0">
                          <a:solidFill>
                            <a:srgbClr val="FFFFFF"/>
                          </a:solidFill>
                          <a:effectLst/>
                          <a:latin typeface="+mn-lt"/>
                          <a:ea typeface="Oracle Sans Light" panose="020B0403020204020204" pitchFamily="34" charset="0"/>
                          <a:cs typeface="Times New Roman" panose="02020603050405020304" pitchFamily="18" charset="0"/>
                        </a:rPr>
                        <a:t>Photo Angle</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pPr marL="0" marR="0" algn="ctr">
                        <a:lnSpc>
                          <a:spcPct val="107000"/>
                        </a:lnSpc>
                        <a:spcBef>
                          <a:spcPts val="0"/>
                        </a:spcBef>
                        <a:spcAft>
                          <a:spcPts val="0"/>
                        </a:spcAft>
                      </a:pPr>
                      <a:endParaRPr lang="en-US" sz="12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extLst>
                  <a:ext uri="{0D108BD9-81ED-4DB2-BD59-A6C34878D82A}">
                    <a16:rowId xmlns:a16="http://schemas.microsoft.com/office/drawing/2014/main" val="2912653367"/>
                  </a:ext>
                </a:extLst>
              </a:tr>
              <a:tr h="187453">
                <a:tc>
                  <a:txBody>
                    <a:bodyPr/>
                    <a:lstStyle/>
                    <a:p>
                      <a:pPr marL="0" marR="0">
                        <a:lnSpc>
                          <a:spcPct val="107000"/>
                        </a:lnSpc>
                        <a:spcBef>
                          <a:spcPts val="0"/>
                        </a:spcBef>
                        <a:spcAft>
                          <a:spcPts val="0"/>
                        </a:spcAft>
                      </a:pPr>
                      <a:r>
                        <a:rPr lang="en-US" sz="1100" b="1">
                          <a:effectLst/>
                          <a:latin typeface="+mn-lt"/>
                          <a:ea typeface="Oracle Sans Light" panose="020B0403020204020204" pitchFamily="34" charset="0"/>
                          <a:cs typeface="Times New Roman" panose="02020603050405020304" pitchFamily="18" charset="0"/>
                        </a:rPr>
                        <a:t> </a:t>
                      </a:r>
                      <a:endParaRPr lang="en-US" sz="1100">
                        <a:effectLst/>
                        <a:latin typeface="+mn-lt"/>
                        <a:ea typeface="Oracle Sans Light" panose="020B0403020204020204" pitchFamily="34" charset="0"/>
                        <a:cs typeface="Times New Roman" panose="02020603050405020304" pitchFamily="18" charset="0"/>
                      </a:endParaRPr>
                    </a:p>
                  </a:txBody>
                  <a:tcPr marL="55274" marR="55274"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b="1" dirty="0">
                          <a:solidFill>
                            <a:srgbClr val="FFFFFF"/>
                          </a:solidFill>
                          <a:effectLst/>
                          <a:latin typeface="+mn-lt"/>
                          <a:ea typeface="Oracle Sans Light" panose="020B0403020204020204" pitchFamily="34" charset="0"/>
                          <a:cs typeface="Times New Roman" panose="02020603050405020304" pitchFamily="18" charset="0"/>
                        </a:rPr>
                        <a:t>45° Left</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07000"/>
                        </a:lnSpc>
                        <a:spcBef>
                          <a:spcPts val="0"/>
                        </a:spcBef>
                        <a:spcAft>
                          <a:spcPts val="0"/>
                        </a:spcAft>
                      </a:pPr>
                      <a:r>
                        <a:rPr lang="en-US" sz="1100" b="1" dirty="0">
                          <a:solidFill>
                            <a:srgbClr val="FFFFFF"/>
                          </a:solidFill>
                          <a:effectLst/>
                          <a:latin typeface="+mn-lt"/>
                          <a:ea typeface="Oracle Sans Light" panose="020B0403020204020204" pitchFamily="34" charset="0"/>
                          <a:cs typeface="Times New Roman" panose="02020603050405020304" pitchFamily="18" charset="0"/>
                        </a:rPr>
                        <a:t>Straight-On</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a:lnSpc>
                          <a:spcPct val="107000"/>
                        </a:lnSpc>
                        <a:spcBef>
                          <a:spcPts val="0"/>
                        </a:spcBef>
                        <a:spcAft>
                          <a:spcPts val="0"/>
                        </a:spcAft>
                      </a:pPr>
                      <a:r>
                        <a:rPr lang="en-US" sz="1100" b="1">
                          <a:solidFill>
                            <a:srgbClr val="FFFFFF"/>
                          </a:solidFill>
                          <a:effectLst/>
                          <a:latin typeface="+mn-lt"/>
                          <a:ea typeface="Oracle Sans Light" panose="020B0403020204020204" pitchFamily="34" charset="0"/>
                          <a:cs typeface="Times New Roman" panose="02020603050405020304" pitchFamily="18" charset="0"/>
                        </a:rPr>
                        <a:t>45° Right</a:t>
                      </a:r>
                      <a:endParaRPr lang="en-US" sz="110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759287421"/>
                  </a:ext>
                </a:extLst>
              </a:tr>
              <a:tr h="178904">
                <a:tc gridSpan="4">
                  <a:txBody>
                    <a:bodyPr/>
                    <a:lstStyle/>
                    <a:p>
                      <a:pPr marL="0" marR="0">
                        <a:lnSpc>
                          <a:spcPct val="107000"/>
                        </a:lnSpc>
                        <a:spcBef>
                          <a:spcPts val="0"/>
                        </a:spcBef>
                        <a:spcAft>
                          <a:spcPts val="0"/>
                        </a:spcAft>
                      </a:pPr>
                      <a:r>
                        <a:rPr lang="en-US" sz="1100" b="1" dirty="0">
                          <a:solidFill>
                            <a:srgbClr val="FFFFFF"/>
                          </a:solidFill>
                          <a:effectLst/>
                          <a:latin typeface="+mn-lt"/>
                          <a:ea typeface="Oracle Sans Light" panose="020B0403020204020204" pitchFamily="34" charset="0"/>
                          <a:cs typeface="Times New Roman" panose="02020603050405020304" pitchFamily="18" charset="0"/>
                        </a:rPr>
                        <a:t>Front of Rack</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24628169"/>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Full Rack</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FR3</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FR1</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FR2</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2978400680"/>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Top Half</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FR6</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FR4</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FR5</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88840934"/>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Bottom Half</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FR9</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FR7</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FR8</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3970933015"/>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Switches</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SW3</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SW1</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SW2</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8775798"/>
                  </a:ext>
                </a:extLst>
              </a:tr>
              <a:tr h="178904">
                <a:tc>
                  <a:txBody>
                    <a:bodyPr/>
                    <a:lstStyle/>
                    <a:p>
                      <a:pPr marL="0" marR="0">
                        <a:lnSpc>
                          <a:spcPct val="107000"/>
                        </a:lnSpc>
                        <a:spcBef>
                          <a:spcPts val="0"/>
                        </a:spcBef>
                        <a:spcAft>
                          <a:spcPts val="0"/>
                        </a:spcAft>
                      </a:pPr>
                      <a:r>
                        <a:rPr lang="en-US" sz="1100" b="1">
                          <a:effectLst/>
                          <a:latin typeface="+mn-lt"/>
                          <a:ea typeface="Oracle Sans Light" panose="020B0403020204020204" pitchFamily="34" charset="0"/>
                          <a:cs typeface="Times New Roman" panose="02020603050405020304" pitchFamily="18" charset="0"/>
                        </a:rPr>
                        <a:t>Servers</a:t>
                      </a:r>
                      <a:endParaRPr lang="en-US" sz="110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SV3</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SV1</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SV2</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3220489374"/>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Other Rack Mounted Systems</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MS3</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MS1</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MS2</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98251780"/>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All applied labels</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LB1</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2889458945"/>
                  </a:ext>
                </a:extLst>
              </a:tr>
              <a:tr h="178904">
                <a:tc gridSpan="4">
                  <a:txBody>
                    <a:bodyPr/>
                    <a:lstStyle/>
                    <a:p>
                      <a:pPr marL="0" marR="0">
                        <a:lnSpc>
                          <a:spcPct val="107000"/>
                        </a:lnSpc>
                        <a:spcBef>
                          <a:spcPts val="0"/>
                        </a:spcBef>
                        <a:spcAft>
                          <a:spcPts val="0"/>
                        </a:spcAft>
                      </a:pPr>
                      <a:r>
                        <a:rPr lang="en-US" sz="1100" b="1" dirty="0">
                          <a:solidFill>
                            <a:srgbClr val="FFFFFF"/>
                          </a:solidFill>
                          <a:effectLst/>
                          <a:latin typeface="+mn-lt"/>
                          <a:ea typeface="Oracle Sans Light" panose="020B0403020204020204" pitchFamily="34" charset="0"/>
                          <a:cs typeface="Times New Roman" panose="02020603050405020304" pitchFamily="18" charset="0"/>
                        </a:rPr>
                        <a:t>Rear of Rack</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187841"/>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Full Rack</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RR3</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RR1</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RR2</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1439151750"/>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Top Half</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RR6</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RR4</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RR5</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49003573"/>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Bottom Half</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RR9</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RR7</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RR8</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679823763"/>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Switches</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SW6</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SW4</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SW5</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40216410"/>
                  </a:ext>
                </a:extLst>
              </a:tr>
              <a:tr h="357806">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Switch Cabling (if possible)</a:t>
                      </a:r>
                      <a:endParaRPr lang="en-US" sz="1100" dirty="0">
                        <a:effectLst/>
                        <a:latin typeface="+mn-lt"/>
                        <a:ea typeface="Oracle Sans Light" panose="020B0403020204020204" pitchFamily="34" charset="0"/>
                        <a:cs typeface="Times New Roman" panose="02020603050405020304" pitchFamily="18" charset="0"/>
                      </a:endParaRPr>
                    </a:p>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    View from above 45-60°</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SW7</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3686269652"/>
                  </a:ext>
                </a:extLst>
              </a:tr>
              <a:tr h="357806">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Switch Cabling (if possible)</a:t>
                      </a:r>
                      <a:endParaRPr lang="en-US" sz="1100" dirty="0">
                        <a:effectLst/>
                        <a:latin typeface="+mn-lt"/>
                        <a:ea typeface="Oracle Sans Light" panose="020B0403020204020204" pitchFamily="34" charset="0"/>
                        <a:cs typeface="Times New Roman" panose="02020603050405020304" pitchFamily="18" charset="0"/>
                      </a:endParaRPr>
                    </a:p>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    View from below 45-60°</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SW8</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94223822"/>
                  </a:ext>
                </a:extLst>
              </a:tr>
              <a:tr h="178904">
                <a:tc>
                  <a:txBody>
                    <a:bodyPr/>
                    <a:lstStyle/>
                    <a:p>
                      <a:pPr marL="0" marR="0">
                        <a:lnSpc>
                          <a:spcPct val="107000"/>
                        </a:lnSpc>
                        <a:spcBef>
                          <a:spcPts val="0"/>
                        </a:spcBef>
                        <a:spcAft>
                          <a:spcPts val="0"/>
                        </a:spcAft>
                      </a:pPr>
                      <a:r>
                        <a:rPr lang="en-US" sz="1100" b="1">
                          <a:effectLst/>
                          <a:latin typeface="+mn-lt"/>
                          <a:ea typeface="Oracle Sans Light" panose="020B0403020204020204" pitchFamily="34" charset="0"/>
                          <a:cs typeface="Times New Roman" panose="02020603050405020304" pitchFamily="18" charset="0"/>
                        </a:rPr>
                        <a:t>Servers</a:t>
                      </a:r>
                      <a:endParaRPr lang="en-US" sz="110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SV6</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SV4</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SV5</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1817954257"/>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Other Rack Mounted Systems</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MS6</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MS4</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MS5</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14853748"/>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All applied labels</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LB1</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2608333971"/>
                  </a:ext>
                </a:extLst>
              </a:tr>
              <a:tr h="178904">
                <a:tc gridSpan="4">
                  <a:txBody>
                    <a:bodyPr/>
                    <a:lstStyle/>
                    <a:p>
                      <a:pPr marL="0" marR="0">
                        <a:lnSpc>
                          <a:spcPct val="107000"/>
                        </a:lnSpc>
                        <a:spcBef>
                          <a:spcPts val="0"/>
                        </a:spcBef>
                        <a:spcAft>
                          <a:spcPts val="0"/>
                        </a:spcAft>
                      </a:pPr>
                      <a:r>
                        <a:rPr lang="en-US" sz="1100" b="1" dirty="0">
                          <a:solidFill>
                            <a:srgbClr val="FFFFFF"/>
                          </a:solidFill>
                          <a:effectLst/>
                          <a:latin typeface="+mn-lt"/>
                          <a:ea typeface="Oracle Sans Light" panose="020B0403020204020204" pitchFamily="34" charset="0"/>
                          <a:cs typeface="Times New Roman" panose="02020603050405020304" pitchFamily="18" charset="0"/>
                        </a:rPr>
                        <a:t>Side A Cabling (only if there is cabling on the side of the rack)</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3678485"/>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Full Rack</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SA1</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1485511449"/>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Top Half</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SA2</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81460791"/>
                  </a:ext>
                </a:extLst>
              </a:tr>
              <a:tr h="178904">
                <a:tc>
                  <a:txBody>
                    <a:bodyPr/>
                    <a:lstStyle/>
                    <a:p>
                      <a:pPr marL="0" marR="0">
                        <a:lnSpc>
                          <a:spcPct val="107000"/>
                        </a:lnSpc>
                        <a:spcBef>
                          <a:spcPts val="0"/>
                        </a:spcBef>
                        <a:spcAft>
                          <a:spcPts val="0"/>
                        </a:spcAft>
                      </a:pPr>
                      <a:r>
                        <a:rPr lang="en-US" sz="1100" b="1">
                          <a:effectLst/>
                          <a:latin typeface="+mn-lt"/>
                          <a:ea typeface="Oracle Sans Light" panose="020B0403020204020204" pitchFamily="34" charset="0"/>
                          <a:cs typeface="Times New Roman" panose="02020603050405020304" pitchFamily="18" charset="0"/>
                        </a:rPr>
                        <a:t>Bottom Half</a:t>
                      </a:r>
                      <a:endParaRPr lang="en-US" sz="110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SA3</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1198408622"/>
                  </a:ext>
                </a:extLst>
              </a:tr>
              <a:tr h="178904">
                <a:tc gridSpan="4">
                  <a:txBody>
                    <a:bodyPr/>
                    <a:lstStyle/>
                    <a:p>
                      <a:pPr marL="0" marR="0">
                        <a:lnSpc>
                          <a:spcPct val="107000"/>
                        </a:lnSpc>
                        <a:spcBef>
                          <a:spcPts val="0"/>
                        </a:spcBef>
                        <a:spcAft>
                          <a:spcPts val="0"/>
                        </a:spcAft>
                      </a:pPr>
                      <a:r>
                        <a:rPr lang="en-US" sz="1100" b="1" dirty="0">
                          <a:solidFill>
                            <a:srgbClr val="FFFFFF"/>
                          </a:solidFill>
                          <a:effectLst/>
                          <a:latin typeface="+mn-lt"/>
                          <a:ea typeface="Oracle Sans Light" panose="020B0403020204020204" pitchFamily="34" charset="0"/>
                          <a:cs typeface="Times New Roman" panose="02020603050405020304" pitchFamily="18" charset="0"/>
                        </a:rPr>
                        <a:t>Side B Cabling (only if there is cabling on the side of the rack)</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60485303"/>
                  </a:ext>
                </a:extLst>
              </a:tr>
              <a:tr h="178904">
                <a:tc>
                  <a:txBody>
                    <a:bodyPr/>
                    <a:lstStyle/>
                    <a:p>
                      <a:pPr marL="0" marR="0">
                        <a:lnSpc>
                          <a:spcPct val="107000"/>
                        </a:lnSpc>
                        <a:spcBef>
                          <a:spcPts val="0"/>
                        </a:spcBef>
                        <a:spcAft>
                          <a:spcPts val="0"/>
                        </a:spcAft>
                      </a:pPr>
                      <a:r>
                        <a:rPr lang="en-US" sz="1100" b="1">
                          <a:effectLst/>
                          <a:latin typeface="+mn-lt"/>
                          <a:ea typeface="Oracle Sans Light" panose="020B0403020204020204" pitchFamily="34" charset="0"/>
                          <a:cs typeface="Times New Roman" panose="02020603050405020304" pitchFamily="18" charset="0"/>
                        </a:rPr>
                        <a:t>Full Rack</a:t>
                      </a:r>
                      <a:endParaRPr lang="en-US" sz="110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SB1</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438809432"/>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Top Half</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SB2</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5390917"/>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Bottom Half</a:t>
                      </a: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endParaRPr lang="en-US" sz="1100" dirty="0">
                        <a:effectLst/>
                        <a:latin typeface="+mn-lt"/>
                        <a:ea typeface="Oracle Sans Light" panose="020B0403020204020204" pitchFamily="34" charset="0"/>
                        <a:cs typeface="Times New Roman" panose="02020603050405020304" pitchFamily="18" charset="0"/>
                      </a:endParaRP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SB3</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 </a:t>
                      </a:r>
                    </a:p>
                  </a:txBody>
                  <a:tcPr marL="55274" marR="552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4194885867"/>
                  </a:ext>
                </a:extLst>
              </a:tr>
              <a:tr h="178904">
                <a:tc gridSpan="4">
                  <a:txBody>
                    <a:bodyPr/>
                    <a:lstStyle/>
                    <a:p>
                      <a:pPr marL="0" marR="0">
                        <a:lnSpc>
                          <a:spcPct val="107000"/>
                        </a:lnSpc>
                        <a:spcBef>
                          <a:spcPts val="0"/>
                        </a:spcBef>
                        <a:spcAft>
                          <a:spcPts val="0"/>
                        </a:spcAft>
                      </a:pPr>
                      <a:r>
                        <a:rPr lang="en-US" sz="1100" b="1" dirty="0">
                          <a:solidFill>
                            <a:srgbClr val="FFFFFF"/>
                          </a:solidFill>
                          <a:effectLst/>
                          <a:latin typeface="+mn-lt"/>
                          <a:ea typeface="Oracle Sans Light" panose="020B0403020204020204" pitchFamily="34" charset="0"/>
                          <a:cs typeface="Times New Roman" panose="02020603050405020304" pitchFamily="18" charset="0"/>
                        </a:rPr>
                        <a:t>To-From Cable Labels</a:t>
                      </a:r>
                      <a:endParaRPr lang="en-US" sz="1100" b="1" dirty="0">
                        <a:effectLst/>
                        <a:latin typeface="+mn-lt"/>
                        <a:ea typeface="Oracle Sans Light" panose="020B0403020204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hMerge="1">
                  <a:txBody>
                    <a:bodyPr/>
                    <a:lstStyle/>
                    <a:p>
                      <a:endParaRPr 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hMerge="1">
                  <a:txBody>
                    <a:bodyPr/>
                    <a:lstStyle/>
                    <a:p>
                      <a:endParaRPr 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4275367147"/>
                  </a:ext>
                </a:extLst>
              </a:tr>
              <a:tr h="178904">
                <a:tc>
                  <a:txBody>
                    <a:bodyPr/>
                    <a:lstStyle/>
                    <a:p>
                      <a:pPr marL="0" marR="0">
                        <a:lnSpc>
                          <a:spcPct val="107000"/>
                        </a:lnSpc>
                        <a:spcBef>
                          <a:spcPts val="0"/>
                        </a:spcBef>
                        <a:spcAft>
                          <a:spcPts val="0"/>
                        </a:spcAft>
                      </a:pPr>
                      <a:r>
                        <a:rPr lang="en-US" sz="1100" b="1" dirty="0">
                          <a:effectLst/>
                          <a:latin typeface="+mn-lt"/>
                          <a:ea typeface="Oracle Sans Light" panose="020B0403020204020204" pitchFamily="34" charset="0"/>
                          <a:cs typeface="Times New Roman" panose="02020603050405020304" pitchFamily="18" charset="0"/>
                        </a:rPr>
                        <a:t>Legible photo of each cable type</a:t>
                      </a:r>
                      <a:endParaRPr lang="en-US" sz="1100" dirty="0">
                        <a:effectLst/>
                        <a:latin typeface="+mn-lt"/>
                        <a:ea typeface="Oracle Sans Light" panose="020B0403020204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endParaRPr lang="en-US" sz="1100" dirty="0">
                        <a:effectLst/>
                        <a:latin typeface="Oracle Sans Light" panose="020B0403020204020204" pitchFamily="34" charset="0"/>
                        <a:ea typeface="Oracle Sans Light" panose="020B04030202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mn-lt"/>
                          <a:ea typeface="Oracle Sans Light" panose="020B0403020204020204" pitchFamily="34" charset="0"/>
                          <a:cs typeface="Times New Roman" panose="02020603050405020304" pitchFamily="18" charset="0"/>
                        </a:rPr>
                        <a:t>LB2</a:t>
                      </a:r>
                      <a:r>
                        <a:rPr lang="en-US" sz="1100" dirty="0">
                          <a:effectLst/>
                          <a:latin typeface="Oracle Sans Light" panose="020B0403020204020204" pitchFamily="34" charset="0"/>
                          <a:ea typeface="Oracle Sans Light" panose="020B040302020402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tc>
                  <a:txBody>
                    <a:bodyPr/>
                    <a:lstStyle/>
                    <a:p>
                      <a:pPr marL="0" marR="0" algn="ctr">
                        <a:lnSpc>
                          <a:spcPct val="107000"/>
                        </a:lnSpc>
                        <a:spcBef>
                          <a:spcPts val="0"/>
                        </a:spcBef>
                        <a:spcAft>
                          <a:spcPts val="0"/>
                        </a:spcAft>
                      </a:pPr>
                      <a:r>
                        <a:rPr lang="en-US" sz="1100" dirty="0">
                          <a:effectLst/>
                          <a:latin typeface="Oracle Sans Light" panose="020B0403020204020204" pitchFamily="34" charset="0"/>
                          <a:ea typeface="Oracle Sans Light" panose="020B040302020402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4CB"/>
                    </a:solidFill>
                  </a:tcPr>
                </a:tc>
                <a:extLst>
                  <a:ext uri="{0D108BD9-81ED-4DB2-BD59-A6C34878D82A}">
                    <a16:rowId xmlns:a16="http://schemas.microsoft.com/office/drawing/2014/main" val="600145012"/>
                  </a:ext>
                </a:extLst>
              </a:tr>
            </a:tbl>
          </a:graphicData>
        </a:graphic>
      </p:graphicFrame>
    </p:spTree>
    <p:extLst>
      <p:ext uri="{BB962C8B-B14F-4D97-AF65-F5344CB8AC3E}">
        <p14:creationId xmlns:p14="http://schemas.microsoft.com/office/powerpoint/2010/main" val="2949848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a:xfrm>
            <a:off x="1102277" y="116223"/>
            <a:ext cx="10232031" cy="389299"/>
          </a:xfrm>
        </p:spPr>
        <p:txBody>
          <a:bodyPr>
            <a:noAutofit/>
          </a:bodyPr>
          <a:lstStyle/>
          <a:p>
            <a:pPr algn="ctr"/>
            <a:r>
              <a:rPr lang="en-US" sz="2200" b="1" dirty="0"/>
              <a:t>Rack Elevation (</a:t>
            </a:r>
            <a:r>
              <a:rPr lang="fr-FR" sz="2200" b="1" dirty="0"/>
              <a:t>7622776_net.ad_cfab_v2_t1_t2_2.14-Rack Spec_rev3</a:t>
            </a:r>
            <a:r>
              <a:rPr lang="en-US" sz="2200" b="1" dirty="0"/>
              <a:t>)</a:t>
            </a:r>
          </a:p>
        </p:txBody>
      </p:sp>
      <p:pic>
        <p:nvPicPr>
          <p:cNvPr id="2" name="Picture 1"/>
          <p:cNvPicPr>
            <a:picLocks noChangeAspect="1"/>
          </p:cNvPicPr>
          <p:nvPr/>
        </p:nvPicPr>
        <p:blipFill>
          <a:blip r:embed="rId2"/>
          <a:stretch>
            <a:fillRect/>
          </a:stretch>
        </p:blipFill>
        <p:spPr>
          <a:xfrm>
            <a:off x="1102277" y="723899"/>
            <a:ext cx="10232031" cy="5499101"/>
          </a:xfrm>
          <a:prstGeom prst="rect">
            <a:avLst/>
          </a:prstGeom>
        </p:spPr>
      </p:pic>
    </p:spTree>
    <p:extLst>
      <p:ext uri="{BB962C8B-B14F-4D97-AF65-F5344CB8AC3E}">
        <p14:creationId xmlns:p14="http://schemas.microsoft.com/office/powerpoint/2010/main" val="18342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l="17309" t="1480" r="18687"/>
          <a:stretch/>
        </p:blipFill>
        <p:spPr/>
      </p:pic>
      <p:pic>
        <p:nvPicPr>
          <p:cNvPr id="13" name="Picture Placeholder 12"/>
          <p:cNvPicPr>
            <a:picLocks noGrp="1" noChangeAspect="1"/>
          </p:cNvPicPr>
          <p:nvPr>
            <p:ph type="pic" idx="17"/>
          </p:nvPr>
        </p:nvPicPr>
        <p:blipFill rotWithShape="1">
          <a:blip r:embed="rId4">
            <a:extLst>
              <a:ext uri="{28A0092B-C50C-407E-A947-70E740481C1C}">
                <a14:useLocalDpi xmlns:a14="http://schemas.microsoft.com/office/drawing/2010/main" val="0"/>
              </a:ext>
            </a:extLst>
          </a:blip>
          <a:srcRect l="17507" r="16174"/>
          <a:stretch>
            <a:fillRect/>
          </a:stretch>
        </p:blipFill>
        <p:spPr>
          <a:xfrm>
            <a:off x="6096000" y="38100"/>
            <a:ext cx="2357535" cy="6766560"/>
          </a:xfrm>
        </p:spPr>
      </p:pic>
      <p:pic>
        <p:nvPicPr>
          <p:cNvPr id="15" name="Picture Placeholder 14"/>
          <p:cNvPicPr>
            <a:picLocks noGrp="1" noChangeAspect="1"/>
          </p:cNvPicPr>
          <p:nvPr>
            <p:ph type="pic" idx="18"/>
          </p:nvPr>
        </p:nvPicPr>
        <p:blipFill rotWithShape="1">
          <a:blip r:embed="rId5">
            <a:extLst>
              <a:ext uri="{28A0092B-C50C-407E-A947-70E740481C1C}">
                <a14:useLocalDpi xmlns:a14="http://schemas.microsoft.com/office/drawing/2010/main" val="0"/>
              </a:ext>
            </a:extLst>
          </a:blip>
          <a:srcRect l="307" t="13098" r="307"/>
          <a:stretch/>
        </p:blipFill>
        <p:spPr/>
      </p:pic>
      <p:pic>
        <p:nvPicPr>
          <p:cNvPr id="18" name="Picture Placeholder 17"/>
          <p:cNvPicPr>
            <a:picLocks noGrp="1" noChangeAspect="1"/>
          </p:cNvPicPr>
          <p:nvPr>
            <p:ph type="pic" idx="1"/>
          </p:nvPr>
        </p:nvPicPr>
        <p:blipFill rotWithShape="1">
          <a:blip r:embed="rId6">
            <a:extLst>
              <a:ext uri="{28A0092B-C50C-407E-A947-70E740481C1C}">
                <a14:useLocalDpi xmlns:a14="http://schemas.microsoft.com/office/drawing/2010/main" val="0"/>
              </a:ext>
            </a:extLst>
          </a:blip>
          <a:srcRect l="336" t="12558" r="336"/>
          <a:stretch/>
        </p:blipFill>
        <p:spPr/>
      </p:pic>
    </p:spTree>
    <p:extLst>
      <p:ext uri="{BB962C8B-B14F-4D97-AF65-F5344CB8AC3E}">
        <p14:creationId xmlns:p14="http://schemas.microsoft.com/office/powerpoint/2010/main" val="26081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3"/>
          </p:nvPr>
        </p:nvPicPr>
        <p:blipFill>
          <a:blip r:embed="rId3">
            <a:extLst>
              <a:ext uri="{28A0092B-C50C-407E-A947-70E740481C1C}">
                <a14:useLocalDpi xmlns:a14="http://schemas.microsoft.com/office/drawing/2010/main" val="0"/>
              </a:ext>
            </a:extLst>
          </a:blip>
          <a:srcRect t="2668" b="2668"/>
          <a:stretch>
            <a:fillRect/>
          </a:stretch>
        </p:blipFill>
        <p:spPr/>
      </p:pic>
      <p:pic>
        <p:nvPicPr>
          <p:cNvPr id="6" name="Picture Placeholder 5"/>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t="93" b="318"/>
          <a:stretch/>
        </p:blipFill>
        <p:spPr/>
      </p:pic>
      <p:pic>
        <p:nvPicPr>
          <p:cNvPr id="7" name="Picture Placeholder 6"/>
          <p:cNvPicPr>
            <a:picLocks noGrp="1" noChangeAspect="1"/>
          </p:cNvPicPr>
          <p:nvPr>
            <p:ph type="pic" idx="14"/>
          </p:nvPr>
        </p:nvPicPr>
        <p:blipFill rotWithShape="1">
          <a:blip r:embed="rId5">
            <a:extLst>
              <a:ext uri="{28A0092B-C50C-407E-A947-70E740481C1C}">
                <a14:useLocalDpi xmlns:a14="http://schemas.microsoft.com/office/drawing/2010/main" val="0"/>
              </a:ext>
            </a:extLst>
          </a:blip>
          <a:srcRect t="2721" b="53"/>
          <a:stretch/>
        </p:blipFill>
        <p:spPr/>
      </p:pic>
    </p:spTree>
    <p:extLst>
      <p:ext uri="{BB962C8B-B14F-4D97-AF65-F5344CB8AC3E}">
        <p14:creationId xmlns:p14="http://schemas.microsoft.com/office/powerpoint/2010/main" val="113927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3"/>
          </p:nvPr>
        </p:nvPicPr>
        <p:blipFill>
          <a:blip r:embed="rId2">
            <a:extLst>
              <a:ext uri="{28A0092B-C50C-407E-A947-70E740481C1C}">
                <a14:useLocalDpi xmlns:a14="http://schemas.microsoft.com/office/drawing/2010/main" val="0"/>
              </a:ext>
            </a:extLst>
          </a:blip>
          <a:srcRect t="2668" b="2668"/>
          <a:stretch>
            <a:fillRect/>
          </a:stretch>
        </p:blipFill>
        <p:spPr/>
      </p:pic>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2650" b="2650"/>
          <a:stretch>
            <a:fillRect/>
          </a:stretch>
        </p:blipFill>
        <p:spPr/>
      </p:pic>
      <p:pic>
        <p:nvPicPr>
          <p:cNvPr id="7" name="Picture Placeholder 6"/>
          <p:cNvPicPr>
            <a:picLocks noGrp="1" noChangeAspect="1"/>
          </p:cNvPicPr>
          <p:nvPr>
            <p:ph type="pic" idx="14"/>
          </p:nvPr>
        </p:nvPicPr>
        <p:blipFill>
          <a:blip r:embed="rId4">
            <a:extLst>
              <a:ext uri="{28A0092B-C50C-407E-A947-70E740481C1C}">
                <a14:useLocalDpi xmlns:a14="http://schemas.microsoft.com/office/drawing/2010/main" val="0"/>
              </a:ext>
            </a:extLst>
          </a:blip>
          <a:srcRect t="2650" b="2650"/>
          <a:stretch>
            <a:fillRect/>
          </a:stretch>
        </p:blipFill>
        <p:spPr/>
      </p:pic>
    </p:spTree>
    <p:extLst>
      <p:ext uri="{BB962C8B-B14F-4D97-AF65-F5344CB8AC3E}">
        <p14:creationId xmlns:p14="http://schemas.microsoft.com/office/powerpoint/2010/main" val="3258451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3"/>
          </p:nvPr>
        </p:nvPicPr>
        <p:blipFill>
          <a:blip r:embed="rId3">
            <a:extLst>
              <a:ext uri="{28A0092B-C50C-407E-A947-70E740481C1C}">
                <a14:useLocalDpi xmlns:a14="http://schemas.microsoft.com/office/drawing/2010/main" val="0"/>
              </a:ext>
            </a:extLst>
          </a:blip>
          <a:srcRect t="2668" b="2668"/>
          <a:stretch>
            <a:fillRect/>
          </a:stretch>
        </p:blipFill>
        <p:spPr/>
      </p:pic>
      <p:pic>
        <p:nvPicPr>
          <p:cNvPr id="6" name="Picture Placeholder 5"/>
          <p:cNvPicPr>
            <a:picLocks noGrp="1" noChangeAspect="1"/>
          </p:cNvPicPr>
          <p:nvPr>
            <p:ph type="pic" idx="1"/>
          </p:nvPr>
        </p:nvPicPr>
        <p:blipFill>
          <a:blip r:embed="rId4">
            <a:extLst>
              <a:ext uri="{28A0092B-C50C-407E-A947-70E740481C1C}">
                <a14:useLocalDpi xmlns:a14="http://schemas.microsoft.com/office/drawing/2010/main" val="0"/>
              </a:ext>
            </a:extLst>
          </a:blip>
          <a:srcRect t="2650" b="2650"/>
          <a:stretch>
            <a:fillRect/>
          </a:stretch>
        </p:blipFill>
        <p:spPr/>
      </p:pic>
      <p:pic>
        <p:nvPicPr>
          <p:cNvPr id="7" name="Picture Placeholder 6"/>
          <p:cNvPicPr>
            <a:picLocks noGrp="1" noChangeAspect="1"/>
          </p:cNvPicPr>
          <p:nvPr>
            <p:ph type="pic" idx="14"/>
          </p:nvPr>
        </p:nvPicPr>
        <p:blipFill>
          <a:blip r:embed="rId5">
            <a:extLst>
              <a:ext uri="{28A0092B-C50C-407E-A947-70E740481C1C}">
                <a14:useLocalDpi xmlns:a14="http://schemas.microsoft.com/office/drawing/2010/main" val="0"/>
              </a:ext>
            </a:extLst>
          </a:blip>
          <a:srcRect t="2650" b="2650"/>
          <a:stretch>
            <a:fillRect/>
          </a:stretch>
        </p:blipFill>
        <p:spPr/>
      </p:pic>
    </p:spTree>
    <p:extLst>
      <p:ext uri="{BB962C8B-B14F-4D97-AF65-F5344CB8AC3E}">
        <p14:creationId xmlns:p14="http://schemas.microsoft.com/office/powerpoint/2010/main" val="106649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5"/>
          </p:nvPr>
        </p:nvPicPr>
        <p:blipFill>
          <a:blip r:embed="rId2">
            <a:extLst>
              <a:ext uri="{28A0092B-C50C-407E-A947-70E740481C1C}">
                <a14:useLocalDpi xmlns:a14="http://schemas.microsoft.com/office/drawing/2010/main" val="0"/>
              </a:ext>
            </a:extLst>
          </a:blip>
          <a:srcRect t="227" b="227"/>
          <a:stretch>
            <a:fillRect/>
          </a:stretch>
        </p:blipFill>
        <p:spPr/>
      </p:pic>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227" b="227"/>
          <a:stretch>
            <a:fillRect/>
          </a:stretch>
        </p:blipFill>
        <p:spPr/>
      </p:pic>
      <p:pic>
        <p:nvPicPr>
          <p:cNvPr id="13" name="Picture Placeholder 12"/>
          <p:cNvPicPr>
            <a:picLocks noGrp="1" noChangeAspect="1"/>
          </p:cNvPicPr>
          <p:nvPr>
            <p:ph type="pic" idx="14"/>
          </p:nvPr>
        </p:nvPicPr>
        <p:blipFill>
          <a:blip r:embed="rId4">
            <a:extLst>
              <a:ext uri="{28A0092B-C50C-407E-A947-70E740481C1C}">
                <a14:useLocalDpi xmlns:a14="http://schemas.microsoft.com/office/drawing/2010/main" val="0"/>
              </a:ext>
            </a:extLst>
          </a:blip>
          <a:srcRect t="227" b="227"/>
          <a:stretch>
            <a:fillRect/>
          </a:stretch>
        </p:blipFill>
        <p:spPr/>
      </p:pic>
      <p:pic>
        <p:nvPicPr>
          <p:cNvPr id="8" name="Picture Placeholder 7"/>
          <p:cNvPicPr>
            <a:picLocks noGrp="1" noChangeAspect="1"/>
          </p:cNvPicPr>
          <p:nvPr>
            <p:ph type="pic" idx="16"/>
          </p:nvPr>
        </p:nvPicPr>
        <p:blipFill>
          <a:blip r:embed="rId5">
            <a:extLst>
              <a:ext uri="{28A0092B-C50C-407E-A947-70E740481C1C}">
                <a14:useLocalDpi xmlns:a14="http://schemas.microsoft.com/office/drawing/2010/main" val="0"/>
              </a:ext>
            </a:extLst>
          </a:blip>
          <a:srcRect t="204" b="204"/>
          <a:stretch>
            <a:fillRect/>
          </a:stretch>
        </p:blipFill>
        <p:spPr/>
      </p:pic>
    </p:spTree>
    <p:extLst>
      <p:ext uri="{BB962C8B-B14F-4D97-AF65-F5344CB8AC3E}">
        <p14:creationId xmlns:p14="http://schemas.microsoft.com/office/powerpoint/2010/main" val="1999197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26494</TotalTime>
  <Words>925</Words>
  <Application>Microsoft Office PowerPoint</Application>
  <PresentationFormat>Widescreen</PresentationFormat>
  <Paragraphs>260</Paragraphs>
  <Slides>29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Oracle Sans Light</vt:lpstr>
      <vt:lpstr>Arial</vt:lpstr>
      <vt:lpstr>Calibri</vt:lpstr>
      <vt:lpstr>Calibri Light</vt:lpstr>
      <vt:lpstr>Office Theme</vt:lpstr>
      <vt:lpstr>PowerPoint Presentation</vt:lpstr>
      <vt:lpstr>PowerPoint Presentation</vt:lpstr>
      <vt:lpstr>Pretest FAI  Photo Requirements and View Legend</vt:lpstr>
      <vt:lpstr>Rack Elevation (7622776_net.ad_cfab_v2_t1_t2_2.14-Rack Spec_rev3)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Glenn Yokoi</dc:creator>
  <cp:lastModifiedBy>patrick.parco (巴而可 - MCT)</cp:lastModifiedBy>
  <cp:revision>860</cp:revision>
  <dcterms:created xsi:type="dcterms:W3CDTF">2020-05-02T04:54:03Z</dcterms:created>
  <dcterms:modified xsi:type="dcterms:W3CDTF">2026-01-08T06:46:11Z</dcterms:modified>
</cp:coreProperties>
</file>